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989" r:id="rId2"/>
    <p:sldId id="719" r:id="rId3"/>
    <p:sldId id="717" r:id="rId4"/>
    <p:sldId id="720" r:id="rId5"/>
    <p:sldId id="985" r:id="rId6"/>
    <p:sldId id="977" r:id="rId7"/>
    <p:sldId id="978" r:id="rId8"/>
    <p:sldId id="979" r:id="rId9"/>
    <p:sldId id="980" r:id="rId10"/>
    <p:sldId id="981" r:id="rId11"/>
    <p:sldId id="982" r:id="rId12"/>
    <p:sldId id="983" r:id="rId13"/>
    <p:sldId id="984" r:id="rId14"/>
    <p:sldId id="987" r:id="rId15"/>
    <p:sldId id="986" r:id="rId16"/>
    <p:sldId id="988" r:id="rId17"/>
    <p:sldId id="990" r:id="rId18"/>
    <p:sldId id="991" r:id="rId19"/>
    <p:sldId id="992" r:id="rId20"/>
    <p:sldId id="995" r:id="rId21"/>
    <p:sldId id="993" r:id="rId22"/>
    <p:sldId id="994" r:id="rId23"/>
    <p:sldId id="996" r:id="rId24"/>
    <p:sldId id="997" r:id="rId25"/>
    <p:sldId id="998" r:id="rId26"/>
    <p:sldId id="999" r:id="rId27"/>
    <p:sldId id="1000" r:id="rId28"/>
    <p:sldId id="1001" r:id="rId29"/>
    <p:sldId id="1002" r:id="rId30"/>
    <p:sldId id="1003" r:id="rId31"/>
    <p:sldId id="1004" r:id="rId32"/>
    <p:sldId id="1005" r:id="rId33"/>
    <p:sldId id="1006" r:id="rId34"/>
    <p:sldId id="1007" r:id="rId35"/>
    <p:sldId id="1008" r:id="rId36"/>
    <p:sldId id="1009" r:id="rId37"/>
    <p:sldId id="1011" r:id="rId38"/>
    <p:sldId id="1010" r:id="rId39"/>
    <p:sldId id="1012" r:id="rId40"/>
    <p:sldId id="1013" r:id="rId41"/>
    <p:sldId id="1014" r:id="rId42"/>
    <p:sldId id="1015" r:id="rId43"/>
    <p:sldId id="1016" r:id="rId44"/>
    <p:sldId id="1017" r:id="rId45"/>
    <p:sldId id="1018" r:id="rId46"/>
    <p:sldId id="1019" r:id="rId47"/>
    <p:sldId id="1020" r:id="rId48"/>
    <p:sldId id="1021" r:id="rId49"/>
    <p:sldId id="1022" r:id="rId50"/>
    <p:sldId id="1023" r:id="rId51"/>
    <p:sldId id="1024" r:id="rId52"/>
    <p:sldId id="1025" r:id="rId53"/>
    <p:sldId id="1026" r:id="rId54"/>
    <p:sldId id="1027" r:id="rId55"/>
    <p:sldId id="1028" r:id="rId56"/>
    <p:sldId id="102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2"/>
    <p:restoredTop sz="87234"/>
  </p:normalViewPr>
  <p:slideViewPr>
    <p:cSldViewPr snapToGrid="0" showGuides="1">
      <p:cViewPr>
        <p:scale>
          <a:sx n="117" d="100"/>
          <a:sy n="117" d="100"/>
        </p:scale>
        <p:origin x="624"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7823-843A-8C43-9297-620311DF1081}"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86D77-1956-4440-A362-B92F45EBC230}" type="slidenum">
              <a:rPr lang="en-US" smtClean="0"/>
              <a:t>‹#›</a:t>
            </a:fld>
            <a:endParaRPr lang="en-US"/>
          </a:p>
        </p:txBody>
      </p:sp>
    </p:spTree>
    <p:extLst>
      <p:ext uri="{BB962C8B-B14F-4D97-AF65-F5344CB8AC3E}">
        <p14:creationId xmlns:p14="http://schemas.microsoft.com/office/powerpoint/2010/main" val="48237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I want to clarify the background that I am assuming the class has</a:t>
            </a:r>
          </a:p>
          <a:p>
            <a:r>
              <a:rPr lang="en-US" dirty="0"/>
              <a:t>Which is an understanding of probability, especially conditional probabilities,</a:t>
            </a:r>
          </a:p>
          <a:p>
            <a:r>
              <a:rPr lang="en-US" dirty="0"/>
              <a:t>And some neural network basics, including multi-layer </a:t>
            </a:r>
            <a:r>
              <a:rPr lang="en-US" dirty="0" err="1"/>
              <a:t>perceptrons</a:t>
            </a:r>
            <a:r>
              <a:rPr lang="en-US" dirty="0"/>
              <a:t>, </a:t>
            </a:r>
            <a:r>
              <a:rPr lang="en-US" dirty="0" err="1"/>
              <a:t>softmax</a:t>
            </a:r>
            <a:r>
              <a:rPr lang="en-US" dirty="0"/>
              <a:t> and classification tasks, a basic understanding of gradient descent and supervised learning</a:t>
            </a:r>
          </a:p>
          <a:p>
            <a:r>
              <a:rPr lang="en-US" dirty="0"/>
              <a:t>I’m also assuming on the NLP side that you have covered word embeddings</a:t>
            </a:r>
          </a:p>
        </p:txBody>
      </p:sp>
      <p:sp>
        <p:nvSpPr>
          <p:cNvPr id="4" name="Slide Number Placeholder 3"/>
          <p:cNvSpPr>
            <a:spLocks noGrp="1"/>
          </p:cNvSpPr>
          <p:nvPr>
            <p:ph type="sldNum" sz="quarter" idx="5"/>
          </p:nvPr>
        </p:nvSpPr>
        <p:spPr/>
        <p:txBody>
          <a:bodyPr/>
          <a:lstStyle/>
          <a:p>
            <a:fld id="{0F5FD808-2421-AF43-AE44-726DDF3BDB01}" type="slidenum">
              <a:rPr lang="en-US" smtClean="0"/>
              <a:t>5</a:t>
            </a:fld>
            <a:endParaRPr lang="en-US"/>
          </a:p>
        </p:txBody>
      </p:sp>
    </p:spTree>
    <p:extLst>
      <p:ext uri="{BB962C8B-B14F-4D97-AF65-F5344CB8AC3E}">
        <p14:creationId xmlns:p14="http://schemas.microsoft.com/office/powerpoint/2010/main" val="366799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can’t get around the fact that dealing with language means dealing with variable-length inputs</a:t>
            </a:r>
          </a:p>
          <a:p>
            <a:r>
              <a:rPr lang="en-US" dirty="0"/>
              <a:t>Here, we need to define the dimensionality for this input weight matrix, in this case we looked at three-grams so it was in R 3e times d</a:t>
            </a:r>
          </a:p>
          <a:p>
            <a:r>
              <a:rPr lang="en-US" dirty="0"/>
              <a:t>The more context we want, the bigger of a matrix we’ll need, and the more costly the computation will become, </a:t>
            </a:r>
          </a:p>
          <a:p>
            <a:r>
              <a:rPr lang="en-US" dirty="0"/>
              <a:t>So if we want to look at 4 grams we would need a bigger matrix, in R 4e times d</a:t>
            </a:r>
          </a:p>
          <a:p>
            <a:r>
              <a:rPr lang="en-US" dirty="0"/>
              <a:t>And fundamentally language involves variable-length inputs, which is part of what makes it such an interesting and general problem!</a:t>
            </a:r>
          </a:p>
        </p:txBody>
      </p:sp>
      <p:sp>
        <p:nvSpPr>
          <p:cNvPr id="4" name="Slide Number Placeholder 3"/>
          <p:cNvSpPr>
            <a:spLocks noGrp="1"/>
          </p:cNvSpPr>
          <p:nvPr>
            <p:ph type="sldNum" sz="quarter" idx="5"/>
          </p:nvPr>
        </p:nvSpPr>
        <p:spPr/>
        <p:txBody>
          <a:bodyPr/>
          <a:lstStyle/>
          <a:p>
            <a:fld id="{0F5FD808-2421-AF43-AE44-726DDF3BDB01}" type="slidenum">
              <a:rPr lang="en-US" smtClean="0"/>
              <a:t>14</a:t>
            </a:fld>
            <a:endParaRPr lang="en-US"/>
          </a:p>
        </p:txBody>
      </p:sp>
    </p:spTree>
    <p:extLst>
      <p:ext uri="{BB962C8B-B14F-4D97-AF65-F5344CB8AC3E}">
        <p14:creationId xmlns:p14="http://schemas.microsoft.com/office/powerpoint/2010/main" val="1088241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briefly, I want to give you the high level intuition for a different kind of model, which is a recurrent Language Model, that we will cover as the next unit</a:t>
            </a:r>
          </a:p>
          <a:p>
            <a:r>
              <a:rPr lang="en-US" dirty="0"/>
              <a:t>We won’t get into the details here but I want to give a high level idea of how this solves the fixed window size problem, and we’ll then get more into how to train these models and other neural LMs in the next class</a:t>
            </a:r>
          </a:p>
          <a:p>
            <a:r>
              <a:rPr lang="en-US" dirty="0"/>
              <a:t>The key idea here is that we are going to re-use the same weights for multiple tasks, and we will have state that we carry forward across timesteps.</a:t>
            </a:r>
          </a:p>
          <a:p>
            <a:endParaRPr lang="en-US" dirty="0"/>
          </a:p>
          <a:p>
            <a:r>
              <a:rPr lang="en-US" dirty="0"/>
              <a:t>Rather than treating our input as a whole sequence at once, we are going to process it incrementally</a:t>
            </a:r>
          </a:p>
          <a:p>
            <a:r>
              <a:rPr lang="en-US" dirty="0"/>
              <a:t>Starting with the first word, the</a:t>
            </a:r>
          </a:p>
          <a:p>
            <a:r>
              <a:rPr lang="en-US" dirty="0"/>
              <a:t>We’ll have one weight matrix that maps this into a hidden state</a:t>
            </a:r>
          </a:p>
          <a:p>
            <a:r>
              <a:rPr lang="en-US" dirty="0"/>
              <a:t>And then  repeat this process with the next word students</a:t>
            </a:r>
          </a:p>
          <a:p>
            <a:r>
              <a:rPr lang="en-US" dirty="0"/>
              <a:t>But after the first step, we will have the subsequent hidden state be informed not only by the word students</a:t>
            </a:r>
          </a:p>
          <a:p>
            <a:r>
              <a:rPr lang="en-US" dirty="0"/>
              <a:t>But also carry through some information from the previous timestep</a:t>
            </a:r>
          </a:p>
          <a:p>
            <a:r>
              <a:rPr lang="en-US" dirty="0"/>
              <a:t>Now I’m also not showing the internals here, where there are of course nonlinearities between these different layers </a:t>
            </a:r>
          </a:p>
          <a:p>
            <a:endParaRPr lang="en-US" dirty="0"/>
          </a:p>
          <a:p>
            <a:r>
              <a:rPr lang="en-US" dirty="0"/>
              <a:t>And we’ll repeat this for the subsequent words </a:t>
            </a:r>
          </a:p>
          <a:p>
            <a:r>
              <a:rPr lang="en-US" dirty="0"/>
              <a:t>Until we get to the last word in the input sequence</a:t>
            </a:r>
          </a:p>
          <a:p>
            <a:r>
              <a:rPr lang="en-US" dirty="0"/>
              <a:t>At which point we can throw our classification layer on top of that along with the </a:t>
            </a:r>
            <a:r>
              <a:rPr lang="en-US" dirty="0" err="1"/>
              <a:t>softmax</a:t>
            </a:r>
            <a:r>
              <a:rPr lang="en-US" dirty="0"/>
              <a:t>, just like we had before</a:t>
            </a:r>
          </a:p>
          <a:p>
            <a:r>
              <a:rPr lang="en-US" dirty="0"/>
              <a:t>And we’ll get our output </a:t>
            </a:r>
          </a:p>
          <a:p>
            <a:r>
              <a:rPr lang="en-US" dirty="0"/>
              <a:t>This class of approaches is generally called a recurrent neural network, because there is this kind of recurrence from one state to the next</a:t>
            </a:r>
          </a:p>
          <a:p>
            <a:r>
              <a:rPr lang="en-US" dirty="0"/>
              <a:t>And again here this is not a completely new architecture, we are now about 35 years after this kind of recurrent architecture was first proposed</a:t>
            </a:r>
          </a:p>
          <a:p>
            <a:endParaRPr lang="en-US" dirty="0"/>
          </a:p>
        </p:txBody>
      </p:sp>
      <p:sp>
        <p:nvSpPr>
          <p:cNvPr id="4" name="Slide Number Placeholder 3"/>
          <p:cNvSpPr>
            <a:spLocks noGrp="1"/>
          </p:cNvSpPr>
          <p:nvPr>
            <p:ph type="sldNum" sz="quarter" idx="5"/>
          </p:nvPr>
        </p:nvSpPr>
        <p:spPr/>
        <p:txBody>
          <a:bodyPr/>
          <a:lstStyle/>
          <a:p>
            <a:fld id="{0F5FD808-2421-AF43-AE44-726DDF3BDB01}" type="slidenum">
              <a:rPr lang="en-US" smtClean="0"/>
              <a:t>15</a:t>
            </a:fld>
            <a:endParaRPr lang="en-US"/>
          </a:p>
        </p:txBody>
      </p:sp>
    </p:spTree>
    <p:extLst>
      <p:ext uri="{BB962C8B-B14F-4D97-AF65-F5344CB8AC3E}">
        <p14:creationId xmlns:p14="http://schemas.microsoft.com/office/powerpoint/2010/main" val="2637094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BE73-9E6A-F16F-9D9A-288DCA8DD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A423E-99FF-AA5F-06BD-260CCA7E1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7146A-1D5F-55A4-859A-AC58FE2D25F1}"/>
              </a:ext>
            </a:extLst>
          </p:cNvPr>
          <p:cNvSpPr>
            <a:spLocks noGrp="1"/>
          </p:cNvSpPr>
          <p:nvPr>
            <p:ph type="body" idx="1"/>
          </p:nvPr>
        </p:nvSpPr>
        <p:spPr/>
        <p:txBody>
          <a:bodyPr/>
          <a:lstStyle/>
          <a:p>
            <a:r>
              <a:rPr lang="en-US" dirty="0"/>
              <a:t>Very briefly, I want to give you the high level intuition for a different kind of model, which is a recurrent Language Model, that we will cover as the next unit</a:t>
            </a:r>
          </a:p>
          <a:p>
            <a:r>
              <a:rPr lang="en-US" dirty="0"/>
              <a:t>We won’t get into the details here but I want to give a high level idea of how this solves the fixed window size problem, and we’ll then get more into how to train these models and other neural LMs in the next class</a:t>
            </a:r>
          </a:p>
          <a:p>
            <a:r>
              <a:rPr lang="en-US" dirty="0"/>
              <a:t>The key idea here is that we are going to re-use the same weights for multiple tasks, and we will have state that we carry forward across timesteps.</a:t>
            </a:r>
          </a:p>
          <a:p>
            <a:endParaRPr lang="en-US" dirty="0"/>
          </a:p>
          <a:p>
            <a:r>
              <a:rPr lang="en-US" dirty="0"/>
              <a:t>Rather than treating our input as a whole sequence at once, we are going to process it incrementally</a:t>
            </a:r>
          </a:p>
          <a:p>
            <a:r>
              <a:rPr lang="en-US" dirty="0"/>
              <a:t>Starting with the first word, the</a:t>
            </a:r>
          </a:p>
          <a:p>
            <a:r>
              <a:rPr lang="en-US" dirty="0"/>
              <a:t>We’ll have one weight matrix that maps this into a hidden state</a:t>
            </a:r>
          </a:p>
          <a:p>
            <a:r>
              <a:rPr lang="en-US" dirty="0"/>
              <a:t>And then  repeat this process with the next word students</a:t>
            </a:r>
          </a:p>
          <a:p>
            <a:r>
              <a:rPr lang="en-US" dirty="0"/>
              <a:t>But after the first step, we will have the subsequent hidden state be informed not only by the word students</a:t>
            </a:r>
          </a:p>
          <a:p>
            <a:r>
              <a:rPr lang="en-US" dirty="0"/>
              <a:t>But also carry through some information from the previous timestep</a:t>
            </a:r>
          </a:p>
          <a:p>
            <a:r>
              <a:rPr lang="en-US" dirty="0"/>
              <a:t>Now I’m also not showing the internals here, where there are of course nonlinearities between these different layers </a:t>
            </a:r>
          </a:p>
          <a:p>
            <a:endParaRPr lang="en-US" dirty="0"/>
          </a:p>
          <a:p>
            <a:r>
              <a:rPr lang="en-US" dirty="0"/>
              <a:t>And we’ll repeat this for the subsequent words </a:t>
            </a:r>
          </a:p>
          <a:p>
            <a:r>
              <a:rPr lang="en-US" dirty="0"/>
              <a:t>Until we get to the last word in the input sequence</a:t>
            </a:r>
          </a:p>
          <a:p>
            <a:r>
              <a:rPr lang="en-US" dirty="0"/>
              <a:t>At which point we can throw our classification layer on top of that along with the </a:t>
            </a:r>
            <a:r>
              <a:rPr lang="en-US" dirty="0" err="1"/>
              <a:t>softmax</a:t>
            </a:r>
            <a:r>
              <a:rPr lang="en-US" dirty="0"/>
              <a:t>, just like we had before</a:t>
            </a:r>
          </a:p>
          <a:p>
            <a:r>
              <a:rPr lang="en-US" dirty="0"/>
              <a:t>And we’ll get our output </a:t>
            </a:r>
          </a:p>
          <a:p>
            <a:r>
              <a:rPr lang="en-US" dirty="0"/>
              <a:t>This class of approaches is generally called a recurrent neural network, because there is this kind of recurrence from one state to the next</a:t>
            </a:r>
          </a:p>
          <a:p>
            <a:r>
              <a:rPr lang="en-US" dirty="0"/>
              <a:t>And again here this is not a completely new architecture, we are now about 35 years after this kind of recurrent architecture was first proposed</a:t>
            </a:r>
          </a:p>
          <a:p>
            <a:endParaRPr lang="en-US" dirty="0"/>
          </a:p>
        </p:txBody>
      </p:sp>
      <p:sp>
        <p:nvSpPr>
          <p:cNvPr id="4" name="Slide Number Placeholder 3">
            <a:extLst>
              <a:ext uri="{FF2B5EF4-FFF2-40B4-BE49-F238E27FC236}">
                <a16:creationId xmlns:a16="http://schemas.microsoft.com/office/drawing/2014/main" id="{19701763-081E-4124-85CC-00151C1470A3}"/>
              </a:ext>
            </a:extLst>
          </p:cNvPr>
          <p:cNvSpPr>
            <a:spLocks noGrp="1"/>
          </p:cNvSpPr>
          <p:nvPr>
            <p:ph type="sldNum" sz="quarter" idx="5"/>
          </p:nvPr>
        </p:nvSpPr>
        <p:spPr/>
        <p:txBody>
          <a:bodyPr/>
          <a:lstStyle/>
          <a:p>
            <a:fld id="{0F5FD808-2421-AF43-AE44-726DDF3BDB01}" type="slidenum">
              <a:rPr lang="en-US" smtClean="0"/>
              <a:t>17</a:t>
            </a:fld>
            <a:endParaRPr lang="en-US"/>
          </a:p>
        </p:txBody>
      </p:sp>
    </p:spTree>
    <p:extLst>
      <p:ext uri="{BB962C8B-B14F-4D97-AF65-F5344CB8AC3E}">
        <p14:creationId xmlns:p14="http://schemas.microsoft.com/office/powerpoint/2010/main" val="2187225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86D77-1956-4440-A362-B92F45EBC230}" type="slidenum">
              <a:rPr lang="en-US" smtClean="0"/>
              <a:t>22</a:t>
            </a:fld>
            <a:endParaRPr lang="en-US"/>
          </a:p>
        </p:txBody>
      </p:sp>
    </p:spTree>
    <p:extLst>
      <p:ext uri="{BB962C8B-B14F-4D97-AF65-F5344CB8AC3E}">
        <p14:creationId xmlns:p14="http://schemas.microsoft.com/office/powerpoint/2010/main" val="735319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86D77-1956-4440-A362-B92F45EBC230}" type="slidenum">
              <a:rPr lang="en-US" smtClean="0"/>
              <a:t>32</a:t>
            </a:fld>
            <a:endParaRPr lang="en-US"/>
          </a:p>
        </p:txBody>
      </p:sp>
    </p:spTree>
    <p:extLst>
      <p:ext uri="{BB962C8B-B14F-4D97-AF65-F5344CB8AC3E}">
        <p14:creationId xmlns:p14="http://schemas.microsoft.com/office/powerpoint/2010/main" val="49736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purposes:</a:t>
            </a:r>
          </a:p>
          <a:p>
            <a:r>
              <a:rPr lang="en-US" dirty="0"/>
              <a:t>Give the “thought” format, instruct model on what kinds of thoughts to produce/how to think about the problem</a:t>
            </a:r>
          </a:p>
        </p:txBody>
      </p:sp>
      <p:sp>
        <p:nvSpPr>
          <p:cNvPr id="4" name="Slide Number Placeholder 3"/>
          <p:cNvSpPr>
            <a:spLocks noGrp="1"/>
          </p:cNvSpPr>
          <p:nvPr>
            <p:ph type="sldNum" sz="quarter" idx="5"/>
          </p:nvPr>
        </p:nvSpPr>
        <p:spPr/>
        <p:txBody>
          <a:bodyPr/>
          <a:lstStyle/>
          <a:p>
            <a:fld id="{04886D77-1956-4440-A362-B92F45EBC230}" type="slidenum">
              <a:rPr lang="en-US" smtClean="0"/>
              <a:t>44</a:t>
            </a:fld>
            <a:endParaRPr lang="en-US"/>
          </a:p>
        </p:txBody>
      </p:sp>
    </p:spTree>
    <p:extLst>
      <p:ext uri="{BB962C8B-B14F-4D97-AF65-F5344CB8AC3E}">
        <p14:creationId xmlns:p14="http://schemas.microsoft.com/office/powerpoint/2010/main" val="3942380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886D77-1956-4440-A362-B92F45EBC230}" type="slidenum">
              <a:rPr lang="en-US" smtClean="0"/>
              <a:t>49</a:t>
            </a:fld>
            <a:endParaRPr lang="en-US"/>
          </a:p>
        </p:txBody>
      </p:sp>
    </p:spTree>
    <p:extLst>
      <p:ext uri="{BB962C8B-B14F-4D97-AF65-F5344CB8AC3E}">
        <p14:creationId xmlns:p14="http://schemas.microsoft.com/office/powerpoint/2010/main" val="365003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by defining language modeling as a task,</a:t>
            </a:r>
          </a:p>
          <a:p>
            <a:r>
              <a:rPr lang="en-US" dirty="0"/>
              <a:t>Which refers to something pretty specific in NLP</a:t>
            </a:r>
          </a:p>
          <a:p>
            <a:r>
              <a:rPr lang="en-US" dirty="0"/>
              <a:t>Namely the task of predicting the next word in a sequence</a:t>
            </a:r>
          </a:p>
          <a:p>
            <a:r>
              <a:rPr lang="en-US" dirty="0"/>
              <a:t>So given the prefix The students sat at blank</a:t>
            </a:r>
          </a:p>
          <a:p>
            <a:r>
              <a:rPr lang="en-US" dirty="0"/>
              <a:t>The task is to predict what the next word should be here</a:t>
            </a:r>
          </a:p>
          <a:p>
            <a:endParaRPr lang="en-US" dirty="0"/>
          </a:p>
          <a:p>
            <a:r>
              <a:rPr lang="en-US" dirty="0"/>
              <a:t>More specifically, we are generally going to treat this as a task requiring us to model a probability distribution, </a:t>
            </a:r>
          </a:p>
          <a:p>
            <a:r>
              <a:rPr lang="en-US" dirty="0"/>
              <a:t>The probability of the word at position </a:t>
            </a:r>
            <a:r>
              <a:rPr lang="en-US" dirty="0" err="1"/>
              <a:t>i</a:t>
            </a:r>
            <a:r>
              <a:rPr lang="en-US" dirty="0"/>
              <a:t>, given the words that preceded it </a:t>
            </a:r>
          </a:p>
          <a:p>
            <a:r>
              <a:rPr lang="en-US" dirty="0"/>
              <a:t>Where the support of this distribution is a fixed vocabulary, so we are modeling a distribution over words </a:t>
            </a:r>
          </a:p>
        </p:txBody>
      </p:sp>
      <p:sp>
        <p:nvSpPr>
          <p:cNvPr id="4" name="Slide Number Placeholder 3"/>
          <p:cNvSpPr>
            <a:spLocks noGrp="1"/>
          </p:cNvSpPr>
          <p:nvPr>
            <p:ph type="sldNum" sz="quarter" idx="5"/>
          </p:nvPr>
        </p:nvSpPr>
        <p:spPr/>
        <p:txBody>
          <a:bodyPr/>
          <a:lstStyle/>
          <a:p>
            <a:fld id="{0F5FD808-2421-AF43-AE44-726DDF3BDB01}" type="slidenum">
              <a:rPr lang="en-US" smtClean="0"/>
              <a:t>6</a:t>
            </a:fld>
            <a:endParaRPr lang="en-US"/>
          </a:p>
        </p:txBody>
      </p:sp>
    </p:spTree>
    <p:extLst>
      <p:ext uri="{BB962C8B-B14F-4D97-AF65-F5344CB8AC3E}">
        <p14:creationId xmlns:p14="http://schemas.microsoft.com/office/powerpoint/2010/main" val="1873708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treating this as a conditional probability distribution, it should also become clear here that language modeling will not only let you assign probabilities to individual words, but to whole sequences</a:t>
            </a:r>
          </a:p>
          <a:p>
            <a:r>
              <a:rPr lang="en-US" dirty="0"/>
              <a:t>Since we can use the chain rule to decompose this joint probability distribution here into a product of conditional probabilities</a:t>
            </a:r>
          </a:p>
          <a:p>
            <a:r>
              <a:rPr lang="en-US" dirty="0"/>
              <a:t>Which we can express more compactly like this, where the notation “less than I” indicates all indices less than I</a:t>
            </a:r>
          </a:p>
          <a:p>
            <a:endParaRPr lang="en-US" dirty="0"/>
          </a:p>
          <a:p>
            <a:r>
              <a:rPr lang="en-US" dirty="0"/>
              <a:t>Modeling this kind of probability distribution over sequences turns out to be an incredibly powerful tool, and can tell us useful information</a:t>
            </a:r>
          </a:p>
          <a:p>
            <a:r>
              <a:rPr lang="en-US" dirty="0"/>
              <a:t>For example we can score different sentences and this can tell us that the probability of a sentence like “the students sat at bananas” is extremely unlikely, while “the students sat at desks” is much more likely </a:t>
            </a:r>
          </a:p>
        </p:txBody>
      </p:sp>
      <p:sp>
        <p:nvSpPr>
          <p:cNvPr id="4" name="Slide Number Placeholder 3"/>
          <p:cNvSpPr>
            <a:spLocks noGrp="1"/>
          </p:cNvSpPr>
          <p:nvPr>
            <p:ph type="sldNum" sz="quarter" idx="5"/>
          </p:nvPr>
        </p:nvSpPr>
        <p:spPr/>
        <p:txBody>
          <a:bodyPr/>
          <a:lstStyle/>
          <a:p>
            <a:fld id="{0F5FD808-2421-AF43-AE44-726DDF3BDB01}" type="slidenum">
              <a:rPr lang="en-US" smtClean="0"/>
              <a:t>7</a:t>
            </a:fld>
            <a:endParaRPr lang="en-US"/>
          </a:p>
        </p:txBody>
      </p:sp>
    </p:spTree>
    <p:extLst>
      <p:ext uri="{BB962C8B-B14F-4D97-AF65-F5344CB8AC3E}">
        <p14:creationId xmlns:p14="http://schemas.microsoft.com/office/powerpoint/2010/main" val="366543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you probably interact with language models on a daily basis</a:t>
            </a:r>
          </a:p>
          <a:p>
            <a:r>
              <a:rPr lang="en-US" dirty="0"/>
              <a:t>Some common applications are things like autocomplete or assistive typing, where suggestions are made to you based on how likely they are under some language model</a:t>
            </a:r>
          </a:p>
          <a:p>
            <a:r>
              <a:rPr lang="en-US" dirty="0"/>
              <a:t>But of course you’ve also by now probably interacted with and used large language models</a:t>
            </a:r>
          </a:p>
          <a:p>
            <a:r>
              <a:rPr lang="en-US" dirty="0"/>
              <a:t>Which at their core rely on many of the same concepts that we will cover today, albeit with more complex models that we don’t have time to get into</a:t>
            </a:r>
          </a:p>
        </p:txBody>
      </p:sp>
      <p:sp>
        <p:nvSpPr>
          <p:cNvPr id="4" name="Slide Number Placeholder 3"/>
          <p:cNvSpPr>
            <a:spLocks noGrp="1"/>
          </p:cNvSpPr>
          <p:nvPr>
            <p:ph type="sldNum" sz="quarter" idx="5"/>
          </p:nvPr>
        </p:nvSpPr>
        <p:spPr/>
        <p:txBody>
          <a:bodyPr/>
          <a:lstStyle/>
          <a:p>
            <a:fld id="{0F5FD808-2421-AF43-AE44-726DDF3BDB01}" type="slidenum">
              <a:rPr lang="en-US" smtClean="0"/>
              <a:t>8</a:t>
            </a:fld>
            <a:endParaRPr lang="en-US"/>
          </a:p>
        </p:txBody>
      </p:sp>
    </p:spTree>
    <p:extLst>
      <p:ext uri="{BB962C8B-B14F-4D97-AF65-F5344CB8AC3E}">
        <p14:creationId xmlns:p14="http://schemas.microsoft.com/office/powerpoint/2010/main" val="299209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do today is briefly introduce how we can learn a language model from data</a:t>
            </a:r>
          </a:p>
          <a:p>
            <a:r>
              <a:rPr lang="en-US" dirty="0"/>
              <a:t>Language is incredibly complex and so in this case, we can’t specify this probability distribution over language ourselves, we want to instead estimate it from a sample of language observations </a:t>
            </a:r>
          </a:p>
          <a:p>
            <a:endParaRPr lang="en-US" dirty="0"/>
          </a:p>
          <a:p>
            <a:r>
              <a:rPr lang="en-US" dirty="0"/>
              <a:t>We’re going to start with a simpler model here and then move on to trying to understand more complicated models </a:t>
            </a:r>
          </a:p>
          <a:p>
            <a:r>
              <a:rPr lang="en-US" dirty="0"/>
              <a:t>Specifically we’ll start with an N-gram language model</a:t>
            </a:r>
          </a:p>
          <a:p>
            <a:r>
              <a:rPr lang="en-US" dirty="0"/>
              <a:t>An n-gram is a name for a sequence of n consecutive tokens</a:t>
            </a:r>
          </a:p>
          <a:p>
            <a:r>
              <a:rPr lang="en-US" dirty="0"/>
              <a:t>So for example given this sentence The students sat at desks</a:t>
            </a:r>
          </a:p>
          <a:p>
            <a:r>
              <a:rPr lang="en-US" dirty="0"/>
              <a:t>You can have different n-grams, with unigrams being sequences of length one, so the, students, etc.</a:t>
            </a:r>
          </a:p>
          <a:p>
            <a:r>
              <a:rPr lang="en-US" dirty="0"/>
              <a:t>Bigrams being pairs of words, like the students, students sat</a:t>
            </a:r>
          </a:p>
          <a:p>
            <a:r>
              <a:rPr lang="en-US" dirty="0"/>
              <a:t>Trigrams being groups of three, etc.</a:t>
            </a:r>
          </a:p>
          <a:p>
            <a:r>
              <a:rPr lang="en-US" dirty="0"/>
              <a:t>Weirdly, once we go past three, we start saying four-gram, five-gram, etc.</a:t>
            </a:r>
          </a:p>
          <a:p>
            <a:endParaRPr lang="en-US" dirty="0"/>
          </a:p>
          <a:p>
            <a:r>
              <a:rPr lang="en-US" dirty="0"/>
              <a:t>The general idea with n-gram models is that we are going to estimate the probability of words based on their count, how often they appear with other words in a given set of data</a:t>
            </a:r>
          </a:p>
        </p:txBody>
      </p:sp>
      <p:sp>
        <p:nvSpPr>
          <p:cNvPr id="4" name="Slide Number Placeholder 3"/>
          <p:cNvSpPr>
            <a:spLocks noGrp="1"/>
          </p:cNvSpPr>
          <p:nvPr>
            <p:ph type="sldNum" sz="quarter" idx="5"/>
          </p:nvPr>
        </p:nvSpPr>
        <p:spPr/>
        <p:txBody>
          <a:bodyPr/>
          <a:lstStyle/>
          <a:p>
            <a:fld id="{0F5FD808-2421-AF43-AE44-726DDF3BDB01}" type="slidenum">
              <a:rPr lang="en-US" smtClean="0"/>
              <a:t>9</a:t>
            </a:fld>
            <a:endParaRPr lang="en-US"/>
          </a:p>
        </p:txBody>
      </p:sp>
    </p:spTree>
    <p:extLst>
      <p:ext uri="{BB962C8B-B14F-4D97-AF65-F5344CB8AC3E}">
        <p14:creationId xmlns:p14="http://schemas.microsoft.com/office/powerpoint/2010/main" val="149678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going to make a Markov assumption here</a:t>
            </a:r>
          </a:p>
          <a:p>
            <a:r>
              <a:rPr lang="en-US" dirty="0"/>
              <a:t>That means we are going to enforce a kind of horizon, where we say that each word is only going to depend on a fixed window of preceding words</a:t>
            </a:r>
          </a:p>
          <a:p>
            <a:r>
              <a:rPr lang="en-US" dirty="0"/>
              <a:t>This is of course a simplifying assumption,  of course you can find cases where that’s not true, but it will allow us to model this distribution more easily</a:t>
            </a:r>
          </a:p>
          <a:p>
            <a:r>
              <a:rPr lang="en-US" dirty="0"/>
              <a:t>Now instead of having to model the probability of a word given ALL the previous words, we are only considering the previous n-1 words </a:t>
            </a:r>
          </a:p>
          <a:p>
            <a:r>
              <a:rPr lang="en-US" dirty="0"/>
              <a:t>Now you should start to see the connection to n-grams already</a:t>
            </a:r>
          </a:p>
          <a:p>
            <a:r>
              <a:rPr lang="en-US" dirty="0"/>
              <a:t>This will become clearer if I rewrite the conditional probability here in terms of joint probabilities, like this</a:t>
            </a:r>
          </a:p>
          <a:p>
            <a:r>
              <a:rPr lang="en-US" dirty="0"/>
              <a:t>Which is just the probability of an n-gram, divided by the probability of the same n-gram with the last word removed, so the n-1 gram</a:t>
            </a:r>
          </a:p>
        </p:txBody>
      </p:sp>
      <p:sp>
        <p:nvSpPr>
          <p:cNvPr id="4" name="Slide Number Placeholder 3"/>
          <p:cNvSpPr>
            <a:spLocks noGrp="1"/>
          </p:cNvSpPr>
          <p:nvPr>
            <p:ph type="sldNum" sz="quarter" idx="5"/>
          </p:nvPr>
        </p:nvSpPr>
        <p:spPr/>
        <p:txBody>
          <a:bodyPr/>
          <a:lstStyle/>
          <a:p>
            <a:fld id="{0F5FD808-2421-AF43-AE44-726DDF3BDB01}" type="slidenum">
              <a:rPr lang="en-US" smtClean="0"/>
              <a:t>10</a:t>
            </a:fld>
            <a:endParaRPr lang="en-US"/>
          </a:p>
        </p:txBody>
      </p:sp>
    </p:spTree>
    <p:extLst>
      <p:ext uri="{BB962C8B-B14F-4D97-AF65-F5344CB8AC3E}">
        <p14:creationId xmlns:p14="http://schemas.microsoft.com/office/powerpoint/2010/main" val="280262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n-gram models we are going to estimate these probabilities by their counts</a:t>
            </a:r>
          </a:p>
          <a:p>
            <a:r>
              <a:rPr lang="en-US" dirty="0"/>
              <a:t>So given some text we are going to count up how often these different sequences appear</a:t>
            </a:r>
          </a:p>
          <a:p>
            <a:r>
              <a:rPr lang="en-US" dirty="0"/>
              <a:t>To give you an example, let’s say we start with these sentences here and we’re estimating a trigram model, so n=3</a:t>
            </a:r>
          </a:p>
          <a:p>
            <a:r>
              <a:rPr lang="en-US" dirty="0"/>
              <a:t>If we want to know the probability of tables given “sat at”</a:t>
            </a:r>
          </a:p>
          <a:p>
            <a:r>
              <a:rPr lang="en-US" dirty="0"/>
              <a:t>We would count the number of times the trigram “sat at tables” appears and divide by the number of times “sat at” appears</a:t>
            </a:r>
          </a:p>
          <a:p>
            <a:r>
              <a:rPr lang="en-US" dirty="0"/>
              <a:t>So we see two times that “sat at” lead to “tables”</a:t>
            </a:r>
          </a:p>
          <a:p>
            <a:r>
              <a:rPr lang="en-US" dirty="0"/>
              <a:t>And one time it didn’t</a:t>
            </a:r>
          </a:p>
          <a:p>
            <a:r>
              <a:rPr lang="en-US" dirty="0"/>
              <a:t>So we would estimate the probability as 2/3</a:t>
            </a:r>
          </a:p>
        </p:txBody>
      </p:sp>
      <p:sp>
        <p:nvSpPr>
          <p:cNvPr id="4" name="Slide Number Placeholder 3"/>
          <p:cNvSpPr>
            <a:spLocks noGrp="1"/>
          </p:cNvSpPr>
          <p:nvPr>
            <p:ph type="sldNum" sz="quarter" idx="5"/>
          </p:nvPr>
        </p:nvSpPr>
        <p:spPr/>
        <p:txBody>
          <a:bodyPr/>
          <a:lstStyle/>
          <a:p>
            <a:fld id="{0F5FD808-2421-AF43-AE44-726DDF3BDB01}" type="slidenum">
              <a:rPr lang="en-US" smtClean="0"/>
              <a:t>11</a:t>
            </a:fld>
            <a:endParaRPr lang="en-US"/>
          </a:p>
        </p:txBody>
      </p:sp>
    </p:spTree>
    <p:extLst>
      <p:ext uri="{BB962C8B-B14F-4D97-AF65-F5344CB8AC3E}">
        <p14:creationId xmlns:p14="http://schemas.microsoft.com/office/powerpoint/2010/main" val="72470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at the start that we would start covering some other models today, so I want to motivate that by discussing briefly what’s wrong with n-gram models </a:t>
            </a:r>
          </a:p>
          <a:p>
            <a:r>
              <a:rPr lang="en-US" dirty="0"/>
              <a:t>The first limitation here is that the </a:t>
            </a:r>
            <a:r>
              <a:rPr lang="en-US" dirty="0" err="1"/>
              <a:t>markov</a:t>
            </a:r>
            <a:r>
              <a:rPr lang="en-US" dirty="0"/>
              <a:t> assumption discards useful information</a:t>
            </a:r>
          </a:p>
          <a:p>
            <a:r>
              <a:rPr lang="en-US" dirty="0"/>
              <a:t>We’re ignoring the fact that if you say the word student in this example, it tells us something meaningful about the sentence, probably that they sat at desks, which is where you often find students</a:t>
            </a:r>
          </a:p>
          <a:p>
            <a:r>
              <a:rPr lang="en-US" dirty="0"/>
              <a:t>I want to get some suggestions now on how you could get around this Markov assumption limitation (wait for responses) </a:t>
            </a:r>
          </a:p>
          <a:p>
            <a:endParaRPr lang="en-US" dirty="0"/>
          </a:p>
          <a:p>
            <a:r>
              <a:rPr lang="en-US" dirty="0"/>
              <a:t>Exactly, so you could extend the n-grams to get around this limitation a bit</a:t>
            </a:r>
          </a:p>
          <a:p>
            <a:r>
              <a:rPr lang="en-US" dirty="0"/>
              <a:t>This raises another key issue, which is sparsity</a:t>
            </a:r>
          </a:p>
          <a:p>
            <a:r>
              <a:rPr lang="en-US" dirty="0"/>
              <a:t>The longer your n-grams are, the better your model should be, since you’re now looking at a longer context, what we would call a higher-order </a:t>
            </a:r>
            <a:r>
              <a:rPr lang="en-US" dirty="0" err="1"/>
              <a:t>markvo</a:t>
            </a:r>
            <a:r>
              <a:rPr lang="en-US" dirty="0"/>
              <a:t> assumption</a:t>
            </a:r>
          </a:p>
          <a:p>
            <a:r>
              <a:rPr lang="en-US" dirty="0"/>
              <a:t>But as you get longer sequences, you are more likely to get things that never occurred, meaning they will have an estimated probability of 0 according to a corpus</a:t>
            </a:r>
          </a:p>
          <a:p>
            <a:r>
              <a:rPr lang="en-US" dirty="0"/>
              <a:t>Let’s go through an example of this, because it’s an important property </a:t>
            </a:r>
          </a:p>
          <a:p>
            <a:endParaRPr lang="en-US" dirty="0"/>
          </a:p>
          <a:p>
            <a:r>
              <a:rPr lang="en-US" dirty="0"/>
              <a:t>Let’s say we have our same examples from before</a:t>
            </a:r>
          </a:p>
          <a:p>
            <a:r>
              <a:rPr lang="en-US" dirty="0"/>
              <a:t>And we want to know what the probability of counters is given “sat at”</a:t>
            </a:r>
          </a:p>
          <a:p>
            <a:r>
              <a:rPr lang="en-US" dirty="0"/>
              <a:t>Now we would estimate this by looking at the count of the trigram “sat at counters”, which doesn’t occur at all.</a:t>
            </a:r>
          </a:p>
          <a:p>
            <a:r>
              <a:rPr lang="en-US" dirty="0"/>
              <a:t>So our probability estimate here would be zero</a:t>
            </a:r>
          </a:p>
          <a:p>
            <a:r>
              <a:rPr lang="en-US" dirty="0"/>
              <a:t>But of course we know as speakers of English that this phrase does not have zero probability! It’s completely possible, so this is an issue</a:t>
            </a:r>
          </a:p>
          <a:p>
            <a:r>
              <a:rPr lang="en-US" dirty="0"/>
              <a:t>I also want you to now think for a minute about why having zero probability is particularly bad in this setting, any thoughts?</a:t>
            </a:r>
          </a:p>
          <a:p>
            <a:r>
              <a:rPr lang="en-US" dirty="0"/>
              <a:t>Exactly, because we are multiplying probabilities together to get sequence probabilities,  having a zero anywhere means the whole sequence has zero probability </a:t>
            </a:r>
          </a:p>
          <a:p>
            <a:r>
              <a:rPr lang="en-US" dirty="0"/>
              <a:t>In practice, we can solve this by doing something called smoothing, where we add some small default value to all possible n-grams. This lets us at least avoid having zeros that flip all our sequences to zero</a:t>
            </a:r>
          </a:p>
          <a:p>
            <a:endParaRPr lang="en-US" dirty="0"/>
          </a:p>
          <a:p>
            <a:r>
              <a:rPr lang="en-US" dirty="0"/>
              <a:t>Another issue that comes up with sparsity is what if we are missing the conditioner</a:t>
            </a:r>
          </a:p>
          <a:p>
            <a:r>
              <a:rPr lang="en-US" dirty="0"/>
              <a:t>For example, what if we want to know the probability of “tables” given “rested at”, </a:t>
            </a:r>
          </a:p>
          <a:p>
            <a:r>
              <a:rPr lang="en-US" dirty="0"/>
              <a:t>Well here, “rested at” never occurs in our corpus, so this would actually give us a zero-division error</a:t>
            </a:r>
          </a:p>
          <a:p>
            <a:r>
              <a:rPr lang="en-US" dirty="0"/>
              <a:t>The way we can handle this in practice is called backoff, where if the full conditioner doesn’t occur, we will back off to a smaller n-gram, so we would look at the probability of “tables” given just “at”, which does occur.</a:t>
            </a:r>
          </a:p>
          <a:p>
            <a:endParaRPr lang="en-US" dirty="0"/>
          </a:p>
          <a:p>
            <a:r>
              <a:rPr lang="en-US" dirty="0"/>
              <a:t>Ultimately these sparsity issues end up being a big problem for n-gram models, and were part of the reason the field since moved on to other models. </a:t>
            </a:r>
          </a:p>
          <a:p>
            <a:endParaRPr lang="en-US" dirty="0"/>
          </a:p>
        </p:txBody>
      </p:sp>
      <p:sp>
        <p:nvSpPr>
          <p:cNvPr id="4" name="Slide Number Placeholder 3"/>
          <p:cNvSpPr>
            <a:spLocks noGrp="1"/>
          </p:cNvSpPr>
          <p:nvPr>
            <p:ph type="sldNum" sz="quarter" idx="5"/>
          </p:nvPr>
        </p:nvSpPr>
        <p:spPr/>
        <p:txBody>
          <a:bodyPr/>
          <a:lstStyle/>
          <a:p>
            <a:fld id="{0F5FD808-2421-AF43-AE44-726DDF3BDB01}" type="slidenum">
              <a:rPr lang="en-US" smtClean="0"/>
              <a:t>12</a:t>
            </a:fld>
            <a:endParaRPr lang="en-US"/>
          </a:p>
        </p:txBody>
      </p:sp>
    </p:spTree>
    <p:extLst>
      <p:ext uri="{BB962C8B-B14F-4D97-AF65-F5344CB8AC3E}">
        <p14:creationId xmlns:p14="http://schemas.microsoft.com/office/powerpoint/2010/main" val="3595453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what I want to cover today is laying some of the groundwork for neural language models, which are in fact the kinds of models you would interact with in most applications, and are what powers large language models. </a:t>
            </a:r>
          </a:p>
          <a:p>
            <a:endParaRPr lang="en-US" dirty="0"/>
          </a:p>
          <a:p>
            <a:r>
              <a:rPr lang="en-US" dirty="0"/>
              <a:t>We will start with a neural version of an N-gram model</a:t>
            </a:r>
          </a:p>
          <a:p>
            <a:r>
              <a:rPr lang="en-US" dirty="0"/>
              <a:t>A key issue with modeling things </a:t>
            </a:r>
            <a:r>
              <a:rPr lang="en-US" dirty="0" err="1"/>
              <a:t>neurally</a:t>
            </a:r>
            <a:r>
              <a:rPr lang="en-US" dirty="0"/>
              <a:t> is how we are going to represent the inputs</a:t>
            </a:r>
          </a:p>
          <a:p>
            <a:r>
              <a:rPr lang="en-US" dirty="0"/>
              <a:t>Remember that Neural networks generally deal with vector inputs, so there’s a question of how we are going to represent the words in terms of vectors </a:t>
            </a:r>
          </a:p>
          <a:p>
            <a:r>
              <a:rPr lang="en-US" dirty="0"/>
              <a:t>Luckily we have a tool in our toolkit already for this, which is a word embedding</a:t>
            </a:r>
          </a:p>
          <a:p>
            <a:r>
              <a:rPr lang="en-US" dirty="0"/>
              <a:t>which is a continuous dense vector representation of a word, usually representing its distributional qualities</a:t>
            </a:r>
          </a:p>
          <a:p>
            <a:r>
              <a:rPr lang="en-US" dirty="0"/>
              <a:t>The great thing about these is that there are fewer sparsity issues in continuous space</a:t>
            </a:r>
          </a:p>
          <a:p>
            <a:r>
              <a:rPr lang="en-US" dirty="0"/>
              <a:t>Even if we have never seen a word before, we can place it in our vector space and generalize from having seen similar words</a:t>
            </a:r>
          </a:p>
          <a:p>
            <a:r>
              <a:rPr lang="en-US" dirty="0"/>
              <a:t>So if we have seen the word student, maybe we can still handle the word pupil </a:t>
            </a:r>
          </a:p>
          <a:p>
            <a:endParaRPr lang="en-US" dirty="0"/>
          </a:p>
          <a:p>
            <a:r>
              <a:rPr lang="en-US" dirty="0"/>
              <a:t>The model itself will be pretty straightforward</a:t>
            </a:r>
          </a:p>
          <a:p>
            <a:r>
              <a:rPr lang="en-US" dirty="0"/>
              <a:t>We are going to take our vectors for each word, in this case The students sat at,  with some embedding dimensionality</a:t>
            </a:r>
          </a:p>
          <a:p>
            <a:r>
              <a:rPr lang="en-US" dirty="0"/>
              <a:t>And we will again define some fixed window </a:t>
            </a:r>
          </a:p>
          <a:p>
            <a:r>
              <a:rPr lang="en-US" dirty="0"/>
              <a:t>And concatenate these vectors together, passing them to a multi-layer perceptron, which we have already seen</a:t>
            </a:r>
          </a:p>
          <a:p>
            <a:r>
              <a:rPr lang="en-US" dirty="0"/>
              <a:t>Remember that this is just a fully-connected neural network with some hidden dimension, which keeps transforming these vectors in the middle into new spaces with nonlinearities in between</a:t>
            </a:r>
          </a:p>
          <a:p>
            <a:r>
              <a:rPr lang="en-US" dirty="0"/>
              <a:t>and then at the end we will have a classification layer that projects that hidden representation out to the output space, which in this case is the vocabulary</a:t>
            </a:r>
          </a:p>
          <a:p>
            <a:r>
              <a:rPr lang="en-US" dirty="0"/>
              <a:t>So we have a weight that goes from the hidden dimension to the output dimension and gives some unnormalized score to each element</a:t>
            </a:r>
          </a:p>
          <a:p>
            <a:r>
              <a:rPr lang="en-US" dirty="0"/>
              <a:t>And then we have </a:t>
            </a:r>
            <a:r>
              <a:rPr lang="en-US" dirty="0" err="1"/>
              <a:t>softmax</a:t>
            </a:r>
            <a:r>
              <a:rPr lang="en-US" dirty="0"/>
              <a:t> layer that gives us a distribution over words in our vocabulary</a:t>
            </a:r>
          </a:p>
          <a:p>
            <a:r>
              <a:rPr lang="en-US" dirty="0"/>
              <a:t>So we would get some probability for desks, tables, chairs, but also all the other words in our vocabulary</a:t>
            </a:r>
          </a:p>
          <a:p>
            <a:endParaRPr lang="en-US" dirty="0"/>
          </a:p>
          <a:p>
            <a:endParaRPr lang="en-US" dirty="0"/>
          </a:p>
          <a:p>
            <a:r>
              <a:rPr lang="en-US" dirty="0"/>
              <a:t>Now this might seem like an excessively simple language model</a:t>
            </a:r>
          </a:p>
          <a:p>
            <a:r>
              <a:rPr lang="en-US" dirty="0"/>
              <a:t>But it was one of the first neural language models to be trained, proposed by </a:t>
            </a:r>
            <a:r>
              <a:rPr lang="en-US" dirty="0" err="1"/>
              <a:t>bengio</a:t>
            </a:r>
            <a:r>
              <a:rPr lang="en-US" dirty="0"/>
              <a:t> et al in 2000, which is a name you might recognize</a:t>
            </a:r>
          </a:p>
          <a:p>
            <a:endParaRPr lang="en-US" dirty="0"/>
          </a:p>
          <a:p>
            <a:r>
              <a:rPr lang="en-US" dirty="0"/>
              <a:t>Here I again want to ask all of you: what is one of the key limitations of this approach? I’ll give you a hint that current language models do not look like this, can you think of why</a:t>
            </a:r>
          </a:p>
          <a:p>
            <a:endParaRPr lang="en-US" dirty="0"/>
          </a:p>
          <a:p>
            <a:endParaRPr lang="en-US" dirty="0"/>
          </a:p>
        </p:txBody>
      </p:sp>
      <p:sp>
        <p:nvSpPr>
          <p:cNvPr id="4" name="Slide Number Placeholder 3"/>
          <p:cNvSpPr>
            <a:spLocks noGrp="1"/>
          </p:cNvSpPr>
          <p:nvPr>
            <p:ph type="sldNum" sz="quarter" idx="5"/>
          </p:nvPr>
        </p:nvSpPr>
        <p:spPr/>
        <p:txBody>
          <a:bodyPr/>
          <a:lstStyle/>
          <a:p>
            <a:fld id="{0F5FD808-2421-AF43-AE44-726DDF3BDB01}" type="slidenum">
              <a:rPr lang="en-US" smtClean="0"/>
              <a:t>13</a:t>
            </a:fld>
            <a:endParaRPr lang="en-US"/>
          </a:p>
        </p:txBody>
      </p:sp>
    </p:spTree>
    <p:extLst>
      <p:ext uri="{BB962C8B-B14F-4D97-AF65-F5344CB8AC3E}">
        <p14:creationId xmlns:p14="http://schemas.microsoft.com/office/powerpoint/2010/main" val="146807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C94F-877B-EFFA-A24E-01392FBC8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D6F2C-1AF7-8F48-71FF-AA1C2EE763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66A4CE-CB34-F0F1-9CC0-449B89809DBF}"/>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E6E611E3-A5D6-E733-E1C2-74CCDF50D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30DBB-C473-D391-5647-BAA652E15CD1}"/>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444889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F55D-B2BD-9A51-D37F-7AFAD5175F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6C806A-32BF-7EE6-DAD0-B4F7485B7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65AC-32EF-EDE0-7E45-7BC78BB34AFF}"/>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2BB034B3-0533-945A-B207-75FCF8CD9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6888B-1001-1225-ACCE-2A5E91795843}"/>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98876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9BC54-46DC-35CB-90F7-88EC673EF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99FCE3-C722-5C60-F25F-6E4759C65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9834B-3DA6-1262-40AE-72E57EC4F576}"/>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EF2C5C74-84CC-34DA-0B07-D2716110B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C54BA-B97B-2614-717C-58153E79D011}"/>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249333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B940-A8AD-9488-9734-D0AC4040EF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2FFE60-6C4F-E618-631C-0AC49B818B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0EDCE-8005-EB79-0531-21E6D476646E}"/>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7CA03A8A-CE5B-C29D-D101-181F6E4A5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3ADAB-3349-49BA-0F4A-C7279C67C6AD}"/>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356915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9C64-7728-47DB-FC9C-BA05682E0E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460831-A616-CBD8-75A7-CD8996AFBF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322088-1147-CE57-8051-8487F384DB23}"/>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93E60AF5-95AD-A25D-59BB-6B8BF9837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BB93D-DC11-B38D-539E-C5162372B475}"/>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1758595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9489-3335-6002-3036-6DDFCA4B0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2B99A4-4E1D-F37C-4EA6-4C6CFD0D9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67D242-799E-D6F4-9FE1-B205400100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91B0F0-5063-5539-F360-A246FA945420}"/>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6" name="Footer Placeholder 5">
            <a:extLst>
              <a:ext uri="{FF2B5EF4-FFF2-40B4-BE49-F238E27FC236}">
                <a16:creationId xmlns:a16="http://schemas.microsoft.com/office/drawing/2014/main" id="{A32E142B-07C6-860D-042A-B09F384D23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81B17-3BE6-ADD6-B7D6-54C1D33080A7}"/>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5462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25EC-8BE1-504F-DEF8-98E01B8383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36FC38-BEE4-E889-A233-4734BE9A55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18657B-D6BE-B3CC-6A04-08FD2B3BDF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832BF3-1EDA-7360-1CB6-AA5FAACF1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933DD5-13E7-E076-390F-32DAB7C2BB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DF63A4-92B0-F71B-3A6D-014C9E06A335}"/>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8" name="Footer Placeholder 7">
            <a:extLst>
              <a:ext uri="{FF2B5EF4-FFF2-40B4-BE49-F238E27FC236}">
                <a16:creationId xmlns:a16="http://schemas.microsoft.com/office/drawing/2014/main" id="{8570A093-A82C-092A-1D41-EEFEF772ED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071F9-9C05-399A-C364-0162D0404486}"/>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2741510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EDD-C736-796A-53CD-57BB826A3D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E6DD2-FB5F-D7A9-821B-96396A4D3D52}"/>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4" name="Footer Placeholder 3">
            <a:extLst>
              <a:ext uri="{FF2B5EF4-FFF2-40B4-BE49-F238E27FC236}">
                <a16:creationId xmlns:a16="http://schemas.microsoft.com/office/drawing/2014/main" id="{1B876BE3-8325-8C5C-7427-D3C86828A9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4F32F3-3087-F782-F8F9-9581EDD845B6}"/>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2046622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8BF305-DB90-9ACB-154E-6C323E83063E}"/>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3" name="Footer Placeholder 2">
            <a:extLst>
              <a:ext uri="{FF2B5EF4-FFF2-40B4-BE49-F238E27FC236}">
                <a16:creationId xmlns:a16="http://schemas.microsoft.com/office/drawing/2014/main" id="{7104ADE4-E031-6E1E-EEF9-D04ACEB60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BCB98F-DAF6-45E5-635A-19A845C27236}"/>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1950097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DD81-07AF-C8B4-2F5D-EE63DC1DD1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52BB5B-6BF9-92D8-F018-5263AB2EB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C1D77E-D53A-1156-290F-C836E35F7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66CC2-AAB6-D7F3-C8D0-857435A88A9E}"/>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6" name="Footer Placeholder 5">
            <a:extLst>
              <a:ext uri="{FF2B5EF4-FFF2-40B4-BE49-F238E27FC236}">
                <a16:creationId xmlns:a16="http://schemas.microsoft.com/office/drawing/2014/main" id="{26DD4952-2C16-AD40-A3E5-B67AB48B9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497990-8097-91C4-872C-0228620C0394}"/>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399052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2BC4D-CA2F-187B-C33D-5C4D99FEE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5740A3-4D4E-09B0-8E02-B2C567D3E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5916F3-CCAA-9598-EB9C-A6EF2E6F6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925CF-519E-1BF3-5078-14649EB64F45}"/>
              </a:ext>
            </a:extLst>
          </p:cNvPr>
          <p:cNvSpPr>
            <a:spLocks noGrp="1"/>
          </p:cNvSpPr>
          <p:nvPr>
            <p:ph type="dt" sz="half" idx="10"/>
          </p:nvPr>
        </p:nvSpPr>
        <p:spPr/>
        <p:txBody>
          <a:bodyPr/>
          <a:lstStyle/>
          <a:p>
            <a:fld id="{7799AB48-5DA9-E849-90D0-495EEC87479C}" type="datetimeFigureOut">
              <a:rPr lang="en-US" smtClean="0"/>
              <a:t>8/26/25</a:t>
            </a:fld>
            <a:endParaRPr lang="en-US"/>
          </a:p>
        </p:txBody>
      </p:sp>
      <p:sp>
        <p:nvSpPr>
          <p:cNvPr id="6" name="Footer Placeholder 5">
            <a:extLst>
              <a:ext uri="{FF2B5EF4-FFF2-40B4-BE49-F238E27FC236}">
                <a16:creationId xmlns:a16="http://schemas.microsoft.com/office/drawing/2014/main" id="{8A1B62E9-A54B-82D5-86A6-6AB1B3C09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A2AA6-C0FE-873A-A2D4-63E2A4FB8CF3}"/>
              </a:ext>
            </a:extLst>
          </p:cNvPr>
          <p:cNvSpPr>
            <a:spLocks noGrp="1"/>
          </p:cNvSpPr>
          <p:nvPr>
            <p:ph type="sldNum" sz="quarter" idx="12"/>
          </p:nvPr>
        </p:nvSpPr>
        <p:spPr/>
        <p:txBody>
          <a:bodyPr/>
          <a:lstStyle/>
          <a:p>
            <a:fld id="{C7DDE8E1-15D3-D645-B93B-4B36502E1BC3}" type="slidenum">
              <a:rPr lang="en-US" smtClean="0"/>
              <a:t>‹#›</a:t>
            </a:fld>
            <a:endParaRPr lang="en-US"/>
          </a:p>
        </p:txBody>
      </p:sp>
    </p:spTree>
    <p:extLst>
      <p:ext uri="{BB962C8B-B14F-4D97-AF65-F5344CB8AC3E}">
        <p14:creationId xmlns:p14="http://schemas.microsoft.com/office/powerpoint/2010/main" val="1195887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2F135-B86A-9EDB-E573-D97AB700E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C8E5C-1518-2D8D-2F49-3CAD6E997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033BC-4CCA-2038-723E-67CDF29C4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99AB48-5DA9-E849-90D0-495EEC87479C}" type="datetimeFigureOut">
              <a:rPr lang="en-US" smtClean="0"/>
              <a:t>8/26/25</a:t>
            </a:fld>
            <a:endParaRPr lang="en-US"/>
          </a:p>
        </p:txBody>
      </p:sp>
      <p:sp>
        <p:nvSpPr>
          <p:cNvPr id="5" name="Footer Placeholder 4">
            <a:extLst>
              <a:ext uri="{FF2B5EF4-FFF2-40B4-BE49-F238E27FC236}">
                <a16:creationId xmlns:a16="http://schemas.microsoft.com/office/drawing/2014/main" id="{7208D43E-EC69-E3C8-B4DF-2160FEAEA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70F122E-6A06-0C27-C9CE-E31BB9379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DDE8E1-15D3-D645-B93B-4B36502E1BC3}" type="slidenum">
              <a:rPr lang="en-US" smtClean="0"/>
              <a:t>‹#›</a:t>
            </a:fld>
            <a:endParaRPr lang="en-US"/>
          </a:p>
        </p:txBody>
      </p:sp>
    </p:spTree>
    <p:extLst>
      <p:ext uri="{BB962C8B-B14F-4D97-AF65-F5344CB8AC3E}">
        <p14:creationId xmlns:p14="http://schemas.microsoft.com/office/powerpoint/2010/main" val="253017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8E29-DAF0-61D8-A525-E7E0AB272364}"/>
              </a:ext>
            </a:extLst>
          </p:cNvPr>
          <p:cNvSpPr>
            <a:spLocks noGrp="1"/>
          </p:cNvSpPr>
          <p:nvPr>
            <p:ph type="title"/>
          </p:nvPr>
        </p:nvSpPr>
        <p:spPr/>
        <p:txBody>
          <a:bodyPr/>
          <a:lstStyle/>
          <a:p>
            <a:r>
              <a:rPr lang="en-US" dirty="0"/>
              <a:t>Administrative points</a:t>
            </a:r>
          </a:p>
        </p:txBody>
      </p:sp>
      <p:sp>
        <p:nvSpPr>
          <p:cNvPr id="3" name="Content Placeholder 2">
            <a:extLst>
              <a:ext uri="{FF2B5EF4-FFF2-40B4-BE49-F238E27FC236}">
                <a16:creationId xmlns:a16="http://schemas.microsoft.com/office/drawing/2014/main" id="{9E42DBF6-5C8C-73BF-76B4-21A03DDEC16E}"/>
              </a:ext>
            </a:extLst>
          </p:cNvPr>
          <p:cNvSpPr>
            <a:spLocks noGrp="1"/>
          </p:cNvSpPr>
          <p:nvPr>
            <p:ph idx="1"/>
          </p:nvPr>
        </p:nvSpPr>
        <p:spPr/>
        <p:txBody>
          <a:bodyPr/>
          <a:lstStyle/>
          <a:p>
            <a:r>
              <a:rPr lang="en-US" dirty="0"/>
              <a:t>If you have not done so yet, send me your topic interests </a:t>
            </a:r>
          </a:p>
          <a:p>
            <a:pPr lvl="1"/>
            <a:r>
              <a:rPr lang="en-US" dirty="0"/>
              <a:t>Missing names</a:t>
            </a:r>
          </a:p>
          <a:p>
            <a:r>
              <a:rPr lang="en-US" dirty="0"/>
              <a:t>Student presentations starting on Tuesday</a:t>
            </a:r>
          </a:p>
          <a:p>
            <a:r>
              <a:rPr lang="en-US" dirty="0"/>
              <a:t>Never too early to start thinking about your projects </a:t>
            </a:r>
          </a:p>
          <a:p>
            <a:pPr lvl="1"/>
            <a:r>
              <a:rPr lang="en-US" dirty="0"/>
              <a:t>I will schedule office hours for project questions as we get closer to the project proposal (starting week of Sept. 15)</a:t>
            </a:r>
          </a:p>
          <a:p>
            <a:endParaRPr lang="en-US" dirty="0"/>
          </a:p>
        </p:txBody>
      </p:sp>
    </p:spTree>
    <p:extLst>
      <p:ext uri="{BB962C8B-B14F-4D97-AF65-F5344CB8AC3E}">
        <p14:creationId xmlns:p14="http://schemas.microsoft.com/office/powerpoint/2010/main" val="205310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E5E8-C2AE-524C-1BC1-F97C820C2442}"/>
              </a:ext>
            </a:extLst>
          </p:cNvPr>
          <p:cNvSpPr>
            <a:spLocks noGrp="1"/>
          </p:cNvSpPr>
          <p:nvPr>
            <p:ph type="title"/>
          </p:nvPr>
        </p:nvSpPr>
        <p:spPr/>
        <p:txBody>
          <a:bodyPr/>
          <a:lstStyle/>
          <a:p>
            <a:r>
              <a:rPr lang="en-US" dirty="0"/>
              <a:t>Estimating probabilities</a:t>
            </a:r>
          </a:p>
        </p:txBody>
      </p:sp>
      <p:sp>
        <p:nvSpPr>
          <p:cNvPr id="3" name="Content Placeholder 2">
            <a:extLst>
              <a:ext uri="{FF2B5EF4-FFF2-40B4-BE49-F238E27FC236}">
                <a16:creationId xmlns:a16="http://schemas.microsoft.com/office/drawing/2014/main" id="{B2FA3570-7F3C-90DE-B4FF-7D3CE6E4E050}"/>
              </a:ext>
            </a:extLst>
          </p:cNvPr>
          <p:cNvSpPr>
            <a:spLocks noGrp="1"/>
          </p:cNvSpPr>
          <p:nvPr>
            <p:ph idx="1"/>
          </p:nvPr>
        </p:nvSpPr>
        <p:spPr/>
        <p:txBody>
          <a:bodyPr/>
          <a:lstStyle/>
          <a:p>
            <a:r>
              <a:rPr lang="en-US" dirty="0"/>
              <a:t>Estimate the probability of a word by looking at the count</a:t>
            </a:r>
          </a:p>
          <a:p>
            <a:r>
              <a:rPr lang="en-US" dirty="0"/>
              <a:t>Markov assumption:        depends only on the preceding            words</a:t>
            </a:r>
          </a:p>
          <a:p>
            <a:endParaRPr lang="en-US" dirty="0"/>
          </a:p>
          <a:p>
            <a:endParaRPr lang="en-US" dirty="0"/>
          </a:p>
          <a:p>
            <a:endParaRPr lang="en-US" dirty="0"/>
          </a:p>
          <a:p>
            <a:r>
              <a:rPr lang="en-US" dirty="0"/>
              <a:t>Conditional probability</a:t>
            </a:r>
          </a:p>
          <a:p>
            <a:endParaRPr lang="en-US" dirty="0"/>
          </a:p>
        </p:txBody>
      </p:sp>
      <p:sp>
        <p:nvSpPr>
          <p:cNvPr id="4" name="Slide Number Placeholder 3">
            <a:extLst>
              <a:ext uri="{FF2B5EF4-FFF2-40B4-BE49-F238E27FC236}">
                <a16:creationId xmlns:a16="http://schemas.microsoft.com/office/drawing/2014/main" id="{F92561BD-67E4-54A5-2004-ECFADA394E86}"/>
              </a:ext>
            </a:extLst>
          </p:cNvPr>
          <p:cNvSpPr>
            <a:spLocks noGrp="1"/>
          </p:cNvSpPr>
          <p:nvPr>
            <p:ph type="sldNum" sz="quarter" idx="12"/>
          </p:nvPr>
        </p:nvSpPr>
        <p:spPr/>
        <p:txBody>
          <a:bodyPr/>
          <a:lstStyle/>
          <a:p>
            <a:fld id="{CEEBB499-94B2-CA46-AD5E-BA0E836E9A31}" type="slidenum">
              <a:rPr lang="en-US" smtClean="0"/>
              <a:t>10</a:t>
            </a:fld>
            <a:endParaRPr lang="en-US" dirty="0"/>
          </a:p>
        </p:txBody>
      </p:sp>
      <p:pic>
        <p:nvPicPr>
          <p:cNvPr id="6" name="Picture 5">
            <a:extLst>
              <a:ext uri="{FF2B5EF4-FFF2-40B4-BE49-F238E27FC236}">
                <a16:creationId xmlns:a16="http://schemas.microsoft.com/office/drawing/2014/main" id="{2C7DDB25-129C-F8A7-7011-11FAE3E7CEBC}"/>
              </a:ext>
            </a:extLst>
          </p:cNvPr>
          <p:cNvPicPr>
            <a:picLocks noChangeAspect="1"/>
          </p:cNvPicPr>
          <p:nvPr/>
        </p:nvPicPr>
        <p:blipFill>
          <a:blip r:embed="rId3"/>
          <a:stretch>
            <a:fillRect/>
          </a:stretch>
        </p:blipFill>
        <p:spPr>
          <a:xfrm>
            <a:off x="1993899" y="3095382"/>
            <a:ext cx="7772400" cy="333618"/>
          </a:xfrm>
          <a:prstGeom prst="rect">
            <a:avLst/>
          </a:prstGeom>
        </p:spPr>
      </p:pic>
      <p:pic>
        <p:nvPicPr>
          <p:cNvPr id="7" name="Picture 6">
            <a:extLst>
              <a:ext uri="{FF2B5EF4-FFF2-40B4-BE49-F238E27FC236}">
                <a16:creationId xmlns:a16="http://schemas.microsoft.com/office/drawing/2014/main" id="{69414526-0AD4-2506-29CD-034B8FB60F31}"/>
              </a:ext>
            </a:extLst>
          </p:cNvPr>
          <p:cNvPicPr>
            <a:picLocks noChangeAspect="1"/>
          </p:cNvPicPr>
          <p:nvPr/>
        </p:nvPicPr>
        <p:blipFill>
          <a:blip r:embed="rId4"/>
          <a:stretch>
            <a:fillRect/>
          </a:stretch>
        </p:blipFill>
        <p:spPr>
          <a:xfrm>
            <a:off x="4263571" y="2460041"/>
            <a:ext cx="431800" cy="279400"/>
          </a:xfrm>
          <a:prstGeom prst="rect">
            <a:avLst/>
          </a:prstGeom>
        </p:spPr>
      </p:pic>
      <p:pic>
        <p:nvPicPr>
          <p:cNvPr id="8" name="Picture 7">
            <a:extLst>
              <a:ext uri="{FF2B5EF4-FFF2-40B4-BE49-F238E27FC236}">
                <a16:creationId xmlns:a16="http://schemas.microsoft.com/office/drawing/2014/main" id="{96A654CF-5C35-78B3-0546-CB85A0BBE62E}"/>
              </a:ext>
            </a:extLst>
          </p:cNvPr>
          <p:cNvPicPr>
            <a:picLocks noChangeAspect="1"/>
          </p:cNvPicPr>
          <p:nvPr/>
        </p:nvPicPr>
        <p:blipFill>
          <a:blip r:embed="rId5"/>
          <a:stretch>
            <a:fillRect/>
          </a:stretch>
        </p:blipFill>
        <p:spPr>
          <a:xfrm>
            <a:off x="9428138" y="2460041"/>
            <a:ext cx="676322" cy="219805"/>
          </a:xfrm>
          <a:prstGeom prst="rect">
            <a:avLst/>
          </a:prstGeom>
        </p:spPr>
      </p:pic>
      <p:sp>
        <p:nvSpPr>
          <p:cNvPr id="10" name="Left Brace 9">
            <a:extLst>
              <a:ext uri="{FF2B5EF4-FFF2-40B4-BE49-F238E27FC236}">
                <a16:creationId xmlns:a16="http://schemas.microsoft.com/office/drawing/2014/main" id="{85CA576B-83A9-4952-9327-26812F094677}"/>
              </a:ext>
            </a:extLst>
          </p:cNvPr>
          <p:cNvSpPr/>
          <p:nvPr/>
        </p:nvSpPr>
        <p:spPr>
          <a:xfrm rot="16200000">
            <a:off x="8374038" y="2634885"/>
            <a:ext cx="440871" cy="2343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73C4712F-379A-90D1-BA53-7EC5C23445B3}"/>
              </a:ext>
            </a:extLst>
          </p:cNvPr>
          <p:cNvPicPr>
            <a:picLocks noChangeAspect="1"/>
          </p:cNvPicPr>
          <p:nvPr/>
        </p:nvPicPr>
        <p:blipFill>
          <a:blip r:embed="rId5"/>
          <a:stretch>
            <a:fillRect/>
          </a:stretch>
        </p:blipFill>
        <p:spPr>
          <a:xfrm>
            <a:off x="7918151" y="4118881"/>
            <a:ext cx="676322" cy="219805"/>
          </a:xfrm>
          <a:prstGeom prst="rect">
            <a:avLst/>
          </a:prstGeom>
        </p:spPr>
      </p:pic>
      <p:sp>
        <p:nvSpPr>
          <p:cNvPr id="13" name="TextBox 12">
            <a:extLst>
              <a:ext uri="{FF2B5EF4-FFF2-40B4-BE49-F238E27FC236}">
                <a16:creationId xmlns:a16="http://schemas.microsoft.com/office/drawing/2014/main" id="{01D3B701-5AFF-F99B-322B-AAE32E7A2D3B}"/>
              </a:ext>
            </a:extLst>
          </p:cNvPr>
          <p:cNvSpPr txBox="1"/>
          <p:nvPr/>
        </p:nvSpPr>
        <p:spPr>
          <a:xfrm>
            <a:off x="8874207" y="4013339"/>
            <a:ext cx="885114"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words</a:t>
            </a:r>
          </a:p>
        </p:txBody>
      </p:sp>
      <p:pic>
        <p:nvPicPr>
          <p:cNvPr id="14" name="Picture 13">
            <a:extLst>
              <a:ext uri="{FF2B5EF4-FFF2-40B4-BE49-F238E27FC236}">
                <a16:creationId xmlns:a16="http://schemas.microsoft.com/office/drawing/2014/main" id="{0DAEF983-59EB-F645-B7FF-DDFB0A47FD6F}"/>
              </a:ext>
            </a:extLst>
          </p:cNvPr>
          <p:cNvPicPr>
            <a:picLocks noChangeAspect="1"/>
          </p:cNvPicPr>
          <p:nvPr/>
        </p:nvPicPr>
        <p:blipFill>
          <a:blip r:embed="rId6"/>
          <a:stretch>
            <a:fillRect/>
          </a:stretch>
        </p:blipFill>
        <p:spPr>
          <a:xfrm>
            <a:off x="1842407" y="5103200"/>
            <a:ext cx="7772400" cy="834489"/>
          </a:xfrm>
          <a:prstGeom prst="rect">
            <a:avLst/>
          </a:prstGeom>
        </p:spPr>
      </p:pic>
      <p:sp>
        <p:nvSpPr>
          <p:cNvPr id="5" name="Left Brace 4">
            <a:extLst>
              <a:ext uri="{FF2B5EF4-FFF2-40B4-BE49-F238E27FC236}">
                <a16:creationId xmlns:a16="http://schemas.microsoft.com/office/drawing/2014/main" id="{31679DAF-BA58-76A6-BF0E-701733C81895}"/>
              </a:ext>
            </a:extLst>
          </p:cNvPr>
          <p:cNvSpPr/>
          <p:nvPr/>
        </p:nvSpPr>
        <p:spPr>
          <a:xfrm rot="16200000">
            <a:off x="7697716" y="4986299"/>
            <a:ext cx="440871" cy="23436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ABC5F5F8-4663-79BE-75E6-FD93344E2C0B}"/>
              </a:ext>
            </a:extLst>
          </p:cNvPr>
          <p:cNvPicPr>
            <a:picLocks noChangeAspect="1"/>
          </p:cNvPicPr>
          <p:nvPr/>
        </p:nvPicPr>
        <p:blipFill>
          <a:blip r:embed="rId5"/>
          <a:stretch>
            <a:fillRect/>
          </a:stretch>
        </p:blipFill>
        <p:spPr>
          <a:xfrm>
            <a:off x="7241829" y="6470295"/>
            <a:ext cx="676322" cy="219805"/>
          </a:xfrm>
          <a:prstGeom prst="rect">
            <a:avLst/>
          </a:prstGeom>
        </p:spPr>
      </p:pic>
      <p:sp>
        <p:nvSpPr>
          <p:cNvPr id="11" name="TextBox 10">
            <a:extLst>
              <a:ext uri="{FF2B5EF4-FFF2-40B4-BE49-F238E27FC236}">
                <a16:creationId xmlns:a16="http://schemas.microsoft.com/office/drawing/2014/main" id="{5E455A20-2734-75F3-AFDE-61084B731638}"/>
              </a:ext>
            </a:extLst>
          </p:cNvPr>
          <p:cNvSpPr txBox="1"/>
          <p:nvPr/>
        </p:nvSpPr>
        <p:spPr>
          <a:xfrm>
            <a:off x="8197885" y="6364753"/>
            <a:ext cx="770404"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gram</a:t>
            </a:r>
          </a:p>
        </p:txBody>
      </p:sp>
      <p:sp>
        <p:nvSpPr>
          <p:cNvPr id="15" name="Left Brace 14">
            <a:extLst>
              <a:ext uri="{FF2B5EF4-FFF2-40B4-BE49-F238E27FC236}">
                <a16:creationId xmlns:a16="http://schemas.microsoft.com/office/drawing/2014/main" id="{E7D9CE2F-6954-2BDC-EF06-507F987E5C35}"/>
              </a:ext>
            </a:extLst>
          </p:cNvPr>
          <p:cNvSpPr/>
          <p:nvPr/>
        </p:nvSpPr>
        <p:spPr>
          <a:xfrm rot="5400000">
            <a:off x="7703721" y="3419832"/>
            <a:ext cx="361512" cy="308732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52502B8-C87E-842E-E62A-CBEF790BAD82}"/>
              </a:ext>
            </a:extLst>
          </p:cNvPr>
          <p:cNvSpPr txBox="1"/>
          <p:nvPr/>
        </p:nvSpPr>
        <p:spPr>
          <a:xfrm>
            <a:off x="7194788" y="4411002"/>
            <a:ext cx="770404"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gram</a:t>
            </a:r>
          </a:p>
        </p:txBody>
      </p:sp>
      <p:pic>
        <p:nvPicPr>
          <p:cNvPr id="17" name="Picture 16">
            <a:extLst>
              <a:ext uri="{FF2B5EF4-FFF2-40B4-BE49-F238E27FC236}">
                <a16:creationId xmlns:a16="http://schemas.microsoft.com/office/drawing/2014/main" id="{5A14A05F-DC05-3883-F45E-63ACC0634FEE}"/>
              </a:ext>
            </a:extLst>
          </p:cNvPr>
          <p:cNvPicPr>
            <a:picLocks noChangeAspect="1"/>
          </p:cNvPicPr>
          <p:nvPr/>
        </p:nvPicPr>
        <p:blipFill>
          <a:blip r:embed="rId7"/>
          <a:stretch>
            <a:fillRect/>
          </a:stretch>
        </p:blipFill>
        <p:spPr>
          <a:xfrm>
            <a:off x="6997066" y="4573369"/>
            <a:ext cx="184553" cy="156870"/>
          </a:xfrm>
          <a:prstGeom prst="rect">
            <a:avLst/>
          </a:prstGeom>
        </p:spPr>
      </p:pic>
    </p:spTree>
    <p:extLst>
      <p:ext uri="{BB962C8B-B14F-4D97-AF65-F5344CB8AC3E}">
        <p14:creationId xmlns:p14="http://schemas.microsoft.com/office/powerpoint/2010/main" val="22882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5" grpId="0" animBg="1"/>
      <p:bldP spid="11" grpId="0"/>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652F-62C5-2AD7-B699-99173EB12D40}"/>
              </a:ext>
            </a:extLst>
          </p:cNvPr>
          <p:cNvSpPr>
            <a:spLocks noGrp="1"/>
          </p:cNvSpPr>
          <p:nvPr>
            <p:ph type="title"/>
          </p:nvPr>
        </p:nvSpPr>
        <p:spPr/>
        <p:txBody>
          <a:bodyPr/>
          <a:lstStyle/>
          <a:p>
            <a:r>
              <a:rPr lang="en-US" dirty="0"/>
              <a:t>Estimating probabilities</a:t>
            </a:r>
          </a:p>
        </p:txBody>
      </p:sp>
      <p:sp>
        <p:nvSpPr>
          <p:cNvPr id="3" name="Content Placeholder 2">
            <a:extLst>
              <a:ext uri="{FF2B5EF4-FFF2-40B4-BE49-F238E27FC236}">
                <a16:creationId xmlns:a16="http://schemas.microsoft.com/office/drawing/2014/main" id="{A0667B0D-9D76-E7A0-0A17-C673EDAE2141}"/>
              </a:ext>
            </a:extLst>
          </p:cNvPr>
          <p:cNvSpPr>
            <a:spLocks noGrp="1"/>
          </p:cNvSpPr>
          <p:nvPr>
            <p:ph idx="1"/>
          </p:nvPr>
        </p:nvSpPr>
        <p:spPr/>
        <p:txBody>
          <a:bodyPr/>
          <a:lstStyle/>
          <a:p>
            <a:r>
              <a:rPr lang="en-US" dirty="0"/>
              <a:t>Estimating via counts</a:t>
            </a:r>
          </a:p>
        </p:txBody>
      </p:sp>
      <p:sp>
        <p:nvSpPr>
          <p:cNvPr id="4" name="Slide Number Placeholder 3">
            <a:extLst>
              <a:ext uri="{FF2B5EF4-FFF2-40B4-BE49-F238E27FC236}">
                <a16:creationId xmlns:a16="http://schemas.microsoft.com/office/drawing/2014/main" id="{E431273B-994B-33C6-1369-31DB94F300FF}"/>
              </a:ext>
            </a:extLst>
          </p:cNvPr>
          <p:cNvSpPr>
            <a:spLocks noGrp="1"/>
          </p:cNvSpPr>
          <p:nvPr>
            <p:ph type="sldNum" sz="quarter" idx="12"/>
          </p:nvPr>
        </p:nvSpPr>
        <p:spPr/>
        <p:txBody>
          <a:bodyPr/>
          <a:lstStyle/>
          <a:p>
            <a:fld id="{CEEBB499-94B2-CA46-AD5E-BA0E836E9A31}" type="slidenum">
              <a:rPr lang="en-US" smtClean="0"/>
              <a:t>11</a:t>
            </a:fld>
            <a:endParaRPr lang="en-US" dirty="0"/>
          </a:p>
        </p:txBody>
      </p:sp>
      <p:pic>
        <p:nvPicPr>
          <p:cNvPr id="5" name="Picture 4">
            <a:extLst>
              <a:ext uri="{FF2B5EF4-FFF2-40B4-BE49-F238E27FC236}">
                <a16:creationId xmlns:a16="http://schemas.microsoft.com/office/drawing/2014/main" id="{8F03D0FD-36D7-A9E3-7E67-017753DA5958}"/>
              </a:ext>
            </a:extLst>
          </p:cNvPr>
          <p:cNvPicPr>
            <a:picLocks noChangeAspect="1"/>
          </p:cNvPicPr>
          <p:nvPr/>
        </p:nvPicPr>
        <p:blipFill>
          <a:blip r:embed="rId3"/>
          <a:stretch>
            <a:fillRect/>
          </a:stretch>
        </p:blipFill>
        <p:spPr>
          <a:xfrm>
            <a:off x="2209800" y="2474300"/>
            <a:ext cx="7772400" cy="834489"/>
          </a:xfrm>
          <a:prstGeom prst="rect">
            <a:avLst/>
          </a:prstGeom>
        </p:spPr>
      </p:pic>
      <p:pic>
        <p:nvPicPr>
          <p:cNvPr id="7" name="Picture 6">
            <a:extLst>
              <a:ext uri="{FF2B5EF4-FFF2-40B4-BE49-F238E27FC236}">
                <a16:creationId xmlns:a16="http://schemas.microsoft.com/office/drawing/2014/main" id="{F13C7C95-DBD7-7747-0983-F8DDA34C8A07}"/>
              </a:ext>
            </a:extLst>
          </p:cNvPr>
          <p:cNvPicPr>
            <a:picLocks noChangeAspect="1"/>
          </p:cNvPicPr>
          <p:nvPr/>
        </p:nvPicPr>
        <p:blipFill>
          <a:blip r:embed="rId4"/>
          <a:stretch>
            <a:fillRect/>
          </a:stretch>
        </p:blipFill>
        <p:spPr>
          <a:xfrm>
            <a:off x="3672521" y="3629254"/>
            <a:ext cx="4181522" cy="730916"/>
          </a:xfrm>
          <a:prstGeom prst="rect">
            <a:avLst/>
          </a:prstGeom>
        </p:spPr>
      </p:pic>
      <p:sp>
        <p:nvSpPr>
          <p:cNvPr id="8" name="TextBox 7">
            <a:extLst>
              <a:ext uri="{FF2B5EF4-FFF2-40B4-BE49-F238E27FC236}">
                <a16:creationId xmlns:a16="http://schemas.microsoft.com/office/drawing/2014/main" id="{39044894-3A96-E5F2-2AFC-905DF34361D9}"/>
              </a:ext>
            </a:extLst>
          </p:cNvPr>
          <p:cNvSpPr txBox="1"/>
          <p:nvPr/>
        </p:nvSpPr>
        <p:spPr>
          <a:xfrm>
            <a:off x="714583" y="4881662"/>
            <a:ext cx="2718501" cy="1200329"/>
          </a:xfrm>
          <a:prstGeom prst="rect">
            <a:avLst/>
          </a:prstGeom>
          <a:noFill/>
        </p:spPr>
        <p:txBody>
          <a:bodyPr wrap="none" rtlCol="0">
            <a:spAutoFit/>
          </a:bodyPr>
          <a:lstStyle/>
          <a:p>
            <a:r>
              <a:rPr lang="en-US" i="1" dirty="0"/>
              <a:t>The students sat at desks</a:t>
            </a:r>
          </a:p>
          <a:p>
            <a:r>
              <a:rPr lang="en-US" i="1" dirty="0"/>
              <a:t>The students sat at tables</a:t>
            </a:r>
          </a:p>
          <a:p>
            <a:r>
              <a:rPr lang="en-US" i="1" dirty="0"/>
              <a:t>The parents sat at tables</a:t>
            </a:r>
          </a:p>
          <a:p>
            <a:r>
              <a:rPr lang="en-US" i="1" dirty="0"/>
              <a:t>The students ate at desks</a:t>
            </a:r>
          </a:p>
        </p:txBody>
      </p:sp>
      <p:pic>
        <p:nvPicPr>
          <p:cNvPr id="11" name="Picture 10">
            <a:extLst>
              <a:ext uri="{FF2B5EF4-FFF2-40B4-BE49-F238E27FC236}">
                <a16:creationId xmlns:a16="http://schemas.microsoft.com/office/drawing/2014/main" id="{EE388689-9DD0-2E9E-E98A-0C97573B29AA}"/>
              </a:ext>
            </a:extLst>
          </p:cNvPr>
          <p:cNvPicPr>
            <a:picLocks noChangeAspect="1"/>
          </p:cNvPicPr>
          <p:nvPr/>
        </p:nvPicPr>
        <p:blipFill>
          <a:blip r:embed="rId5"/>
          <a:stretch>
            <a:fillRect/>
          </a:stretch>
        </p:blipFill>
        <p:spPr>
          <a:xfrm>
            <a:off x="1730647" y="6120695"/>
            <a:ext cx="686372" cy="207508"/>
          </a:xfrm>
          <a:prstGeom prst="rect">
            <a:avLst/>
          </a:prstGeom>
        </p:spPr>
      </p:pic>
      <p:pic>
        <p:nvPicPr>
          <p:cNvPr id="6" name="Picture 5">
            <a:extLst>
              <a:ext uri="{FF2B5EF4-FFF2-40B4-BE49-F238E27FC236}">
                <a16:creationId xmlns:a16="http://schemas.microsoft.com/office/drawing/2014/main" id="{2008462D-2B26-3E1F-425E-750B65AB02B9}"/>
              </a:ext>
            </a:extLst>
          </p:cNvPr>
          <p:cNvPicPr>
            <a:picLocks noChangeAspect="1"/>
          </p:cNvPicPr>
          <p:nvPr/>
        </p:nvPicPr>
        <p:blipFill>
          <a:blip r:embed="rId6"/>
          <a:stretch>
            <a:fillRect/>
          </a:stretch>
        </p:blipFill>
        <p:spPr>
          <a:xfrm>
            <a:off x="4706910" y="5135318"/>
            <a:ext cx="5608597" cy="693016"/>
          </a:xfrm>
          <a:prstGeom prst="rect">
            <a:avLst/>
          </a:prstGeom>
        </p:spPr>
      </p:pic>
      <p:cxnSp>
        <p:nvCxnSpPr>
          <p:cNvPr id="10" name="Straight Connector 9">
            <a:extLst>
              <a:ext uri="{FF2B5EF4-FFF2-40B4-BE49-F238E27FC236}">
                <a16:creationId xmlns:a16="http://schemas.microsoft.com/office/drawing/2014/main" id="{0AE3A6A1-0A41-B41E-9672-145ED97E836D}"/>
              </a:ext>
            </a:extLst>
          </p:cNvPr>
          <p:cNvCxnSpPr>
            <a:cxnSpLocks/>
          </p:cNvCxnSpPr>
          <p:nvPr/>
        </p:nvCxnSpPr>
        <p:spPr>
          <a:xfrm flipH="1">
            <a:off x="2083633" y="5471410"/>
            <a:ext cx="11842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1D9B40-46EC-41E8-34E7-71C374E38D12}"/>
              </a:ext>
            </a:extLst>
          </p:cNvPr>
          <p:cNvCxnSpPr>
            <a:cxnSpLocks/>
          </p:cNvCxnSpPr>
          <p:nvPr/>
        </p:nvCxnSpPr>
        <p:spPr>
          <a:xfrm flipH="1">
            <a:off x="2038663" y="5728741"/>
            <a:ext cx="11842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438F8D8-4DE3-1C31-431A-D76F8C730E27}"/>
              </a:ext>
            </a:extLst>
          </p:cNvPr>
          <p:cNvCxnSpPr>
            <a:cxnSpLocks/>
          </p:cNvCxnSpPr>
          <p:nvPr/>
        </p:nvCxnSpPr>
        <p:spPr>
          <a:xfrm flipH="1">
            <a:off x="2083633" y="5180288"/>
            <a:ext cx="1184223"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0A6710C-2093-06E1-C2E1-5C6656599A1D}"/>
              </a:ext>
            </a:extLst>
          </p:cNvPr>
          <p:cNvSpPr/>
          <p:nvPr/>
        </p:nvSpPr>
        <p:spPr>
          <a:xfrm>
            <a:off x="9803567" y="4881662"/>
            <a:ext cx="1364105" cy="10844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6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A7A0-4A1F-F39F-D963-F4CF3B094D12}"/>
              </a:ext>
            </a:extLst>
          </p:cNvPr>
          <p:cNvSpPr>
            <a:spLocks noGrp="1"/>
          </p:cNvSpPr>
          <p:nvPr>
            <p:ph type="title"/>
          </p:nvPr>
        </p:nvSpPr>
        <p:spPr/>
        <p:txBody>
          <a:bodyPr/>
          <a:lstStyle/>
          <a:p>
            <a:r>
              <a:rPr lang="en-US" dirty="0"/>
              <a:t>What’s wrong with n-grams?</a:t>
            </a:r>
          </a:p>
        </p:txBody>
      </p:sp>
      <p:sp>
        <p:nvSpPr>
          <p:cNvPr id="3" name="Content Placeholder 2">
            <a:extLst>
              <a:ext uri="{FF2B5EF4-FFF2-40B4-BE49-F238E27FC236}">
                <a16:creationId xmlns:a16="http://schemas.microsoft.com/office/drawing/2014/main" id="{A2FF4466-B252-4F49-4AAF-0CA91959C249}"/>
              </a:ext>
            </a:extLst>
          </p:cNvPr>
          <p:cNvSpPr>
            <a:spLocks noGrp="1"/>
          </p:cNvSpPr>
          <p:nvPr>
            <p:ph idx="1"/>
          </p:nvPr>
        </p:nvSpPr>
        <p:spPr/>
        <p:txBody>
          <a:bodyPr/>
          <a:lstStyle/>
          <a:p>
            <a:r>
              <a:rPr lang="en-US" dirty="0"/>
              <a:t>Markov assumption discards useful information</a:t>
            </a:r>
          </a:p>
          <a:p>
            <a:pPr lvl="1"/>
            <a:endParaRPr lang="en-US" i="1" dirty="0"/>
          </a:p>
          <a:p>
            <a:r>
              <a:rPr lang="en-US" dirty="0"/>
              <a:t>Sparsity</a:t>
            </a:r>
          </a:p>
          <a:p>
            <a:pPr lvl="1"/>
            <a:r>
              <a:rPr lang="en-US" dirty="0"/>
              <a:t>Longer n-grams = better model (higher-order Markov assumption)</a:t>
            </a:r>
          </a:p>
          <a:p>
            <a:pPr lvl="1"/>
            <a:r>
              <a:rPr lang="en-US" dirty="0"/>
              <a:t>Longer n-grams = more sparsity, zero probability</a:t>
            </a:r>
          </a:p>
          <a:p>
            <a:pPr lvl="1"/>
            <a:endParaRPr lang="en-US" dirty="0"/>
          </a:p>
        </p:txBody>
      </p:sp>
      <p:sp>
        <p:nvSpPr>
          <p:cNvPr id="4" name="Slide Number Placeholder 3">
            <a:extLst>
              <a:ext uri="{FF2B5EF4-FFF2-40B4-BE49-F238E27FC236}">
                <a16:creationId xmlns:a16="http://schemas.microsoft.com/office/drawing/2014/main" id="{FE833A1E-2328-202E-A335-60FC74195DFC}"/>
              </a:ext>
            </a:extLst>
          </p:cNvPr>
          <p:cNvSpPr>
            <a:spLocks noGrp="1"/>
          </p:cNvSpPr>
          <p:nvPr>
            <p:ph type="sldNum" sz="quarter" idx="12"/>
          </p:nvPr>
        </p:nvSpPr>
        <p:spPr/>
        <p:txBody>
          <a:bodyPr/>
          <a:lstStyle/>
          <a:p>
            <a:fld id="{CEEBB499-94B2-CA46-AD5E-BA0E836E9A31}" type="slidenum">
              <a:rPr lang="en-US" smtClean="0"/>
              <a:t>12</a:t>
            </a:fld>
            <a:endParaRPr lang="en-US" dirty="0"/>
          </a:p>
        </p:txBody>
      </p:sp>
      <p:pic>
        <p:nvPicPr>
          <p:cNvPr id="5" name="Picture 4">
            <a:extLst>
              <a:ext uri="{FF2B5EF4-FFF2-40B4-BE49-F238E27FC236}">
                <a16:creationId xmlns:a16="http://schemas.microsoft.com/office/drawing/2014/main" id="{F0E04DF2-A633-0D63-2668-079CF66DCC5D}"/>
              </a:ext>
            </a:extLst>
          </p:cNvPr>
          <p:cNvPicPr>
            <a:picLocks noChangeAspect="1"/>
          </p:cNvPicPr>
          <p:nvPr/>
        </p:nvPicPr>
        <p:blipFill>
          <a:blip r:embed="rId3"/>
          <a:stretch>
            <a:fillRect/>
          </a:stretch>
        </p:blipFill>
        <p:spPr>
          <a:xfrm>
            <a:off x="2222499" y="2337860"/>
            <a:ext cx="6627586" cy="359560"/>
          </a:xfrm>
          <a:prstGeom prst="rect">
            <a:avLst/>
          </a:prstGeom>
        </p:spPr>
      </p:pic>
      <p:sp>
        <p:nvSpPr>
          <p:cNvPr id="6" name="TextBox 5">
            <a:extLst>
              <a:ext uri="{FF2B5EF4-FFF2-40B4-BE49-F238E27FC236}">
                <a16:creationId xmlns:a16="http://schemas.microsoft.com/office/drawing/2014/main" id="{D3404404-A2AF-AEC2-DD45-054C6607E283}"/>
              </a:ext>
            </a:extLst>
          </p:cNvPr>
          <p:cNvSpPr txBox="1"/>
          <p:nvPr/>
        </p:nvSpPr>
        <p:spPr>
          <a:xfrm>
            <a:off x="252375" y="4417775"/>
            <a:ext cx="2718501" cy="1200329"/>
          </a:xfrm>
          <a:prstGeom prst="rect">
            <a:avLst/>
          </a:prstGeom>
          <a:noFill/>
        </p:spPr>
        <p:txBody>
          <a:bodyPr wrap="none" rtlCol="0">
            <a:spAutoFit/>
          </a:bodyPr>
          <a:lstStyle/>
          <a:p>
            <a:r>
              <a:rPr lang="en-US" i="1" dirty="0"/>
              <a:t>The students sat at desks</a:t>
            </a:r>
          </a:p>
          <a:p>
            <a:r>
              <a:rPr lang="en-US" i="1" dirty="0"/>
              <a:t>The students sat at tables</a:t>
            </a:r>
          </a:p>
          <a:p>
            <a:r>
              <a:rPr lang="en-US" i="1" dirty="0"/>
              <a:t>The parents sat at tables</a:t>
            </a:r>
          </a:p>
          <a:p>
            <a:r>
              <a:rPr lang="en-US" i="1" dirty="0"/>
              <a:t>The students ate at desks</a:t>
            </a:r>
          </a:p>
        </p:txBody>
      </p:sp>
      <p:sp>
        <p:nvSpPr>
          <p:cNvPr id="8" name="TextBox 7">
            <a:extLst>
              <a:ext uri="{FF2B5EF4-FFF2-40B4-BE49-F238E27FC236}">
                <a16:creationId xmlns:a16="http://schemas.microsoft.com/office/drawing/2014/main" id="{D7AFC70C-97D5-C726-E125-45014691B008}"/>
              </a:ext>
            </a:extLst>
          </p:cNvPr>
          <p:cNvSpPr txBox="1"/>
          <p:nvPr/>
        </p:nvSpPr>
        <p:spPr>
          <a:xfrm>
            <a:off x="3092084" y="4717387"/>
            <a:ext cx="1739194"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But we know </a:t>
            </a:r>
          </a:p>
        </p:txBody>
      </p:sp>
      <p:pic>
        <p:nvPicPr>
          <p:cNvPr id="9" name="Picture 8">
            <a:extLst>
              <a:ext uri="{FF2B5EF4-FFF2-40B4-BE49-F238E27FC236}">
                <a16:creationId xmlns:a16="http://schemas.microsoft.com/office/drawing/2014/main" id="{3EC15883-0B92-90B9-8261-F13472AF3D46}"/>
              </a:ext>
            </a:extLst>
          </p:cNvPr>
          <p:cNvPicPr>
            <a:picLocks noChangeAspect="1"/>
          </p:cNvPicPr>
          <p:nvPr/>
        </p:nvPicPr>
        <p:blipFill>
          <a:blip r:embed="rId4"/>
          <a:stretch>
            <a:fillRect/>
          </a:stretch>
        </p:blipFill>
        <p:spPr>
          <a:xfrm>
            <a:off x="4757920" y="4845266"/>
            <a:ext cx="2476500" cy="261801"/>
          </a:xfrm>
          <a:prstGeom prst="rect">
            <a:avLst/>
          </a:prstGeom>
        </p:spPr>
      </p:pic>
      <p:sp>
        <p:nvSpPr>
          <p:cNvPr id="10" name="Rectangle 9">
            <a:extLst>
              <a:ext uri="{FF2B5EF4-FFF2-40B4-BE49-F238E27FC236}">
                <a16:creationId xmlns:a16="http://schemas.microsoft.com/office/drawing/2014/main" id="{71A0F503-0DBB-D417-C89E-47D6937C6214}"/>
              </a:ext>
            </a:extLst>
          </p:cNvPr>
          <p:cNvSpPr/>
          <p:nvPr/>
        </p:nvSpPr>
        <p:spPr>
          <a:xfrm>
            <a:off x="8703129" y="4160581"/>
            <a:ext cx="3135085" cy="112207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7AEAC5F-642C-165C-55A6-24B413B52D40}"/>
              </a:ext>
            </a:extLst>
          </p:cNvPr>
          <p:cNvSpPr txBox="1"/>
          <p:nvPr/>
        </p:nvSpPr>
        <p:spPr>
          <a:xfrm>
            <a:off x="8685556" y="4227545"/>
            <a:ext cx="3135085" cy="923330"/>
          </a:xfrm>
          <a:prstGeom prst="rect">
            <a:avLst/>
          </a:prstGeom>
          <a:noFill/>
        </p:spPr>
        <p:txBody>
          <a:bodyPr wrap="square" rtlCol="0">
            <a:spAutoFit/>
          </a:bodyPr>
          <a:lstStyle/>
          <a:p>
            <a:r>
              <a:rPr lang="en-US" i="1" dirty="0"/>
              <a:t>Smoothing</a:t>
            </a:r>
            <a:r>
              <a:rPr lang="en-US" dirty="0"/>
              <a:t>: add a small value</a:t>
            </a:r>
          </a:p>
          <a:p>
            <a:r>
              <a:rPr lang="en-US" dirty="0"/>
              <a:t>to all words in vocab so we don’t get zeros</a:t>
            </a:r>
          </a:p>
        </p:txBody>
      </p:sp>
      <p:sp>
        <p:nvSpPr>
          <p:cNvPr id="12" name="TextBox 11">
            <a:extLst>
              <a:ext uri="{FF2B5EF4-FFF2-40B4-BE49-F238E27FC236}">
                <a16:creationId xmlns:a16="http://schemas.microsoft.com/office/drawing/2014/main" id="{6066CA04-3263-3760-3FEE-A53D1B513932}"/>
              </a:ext>
            </a:extLst>
          </p:cNvPr>
          <p:cNvSpPr txBox="1"/>
          <p:nvPr/>
        </p:nvSpPr>
        <p:spPr>
          <a:xfrm>
            <a:off x="3092084" y="5101579"/>
            <a:ext cx="541391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Why is having zero probability especially bad?</a:t>
            </a:r>
          </a:p>
        </p:txBody>
      </p:sp>
      <p:sp>
        <p:nvSpPr>
          <p:cNvPr id="13" name="TextBox 12">
            <a:extLst>
              <a:ext uri="{FF2B5EF4-FFF2-40B4-BE49-F238E27FC236}">
                <a16:creationId xmlns:a16="http://schemas.microsoft.com/office/drawing/2014/main" id="{0DAEB94F-374A-2BD8-6B8C-DA06DBD17851}"/>
              </a:ext>
            </a:extLst>
          </p:cNvPr>
          <p:cNvSpPr txBox="1"/>
          <p:nvPr/>
        </p:nvSpPr>
        <p:spPr>
          <a:xfrm>
            <a:off x="741135" y="5744420"/>
            <a:ext cx="4436407"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What about                                           ?</a:t>
            </a:r>
          </a:p>
        </p:txBody>
      </p:sp>
      <p:pic>
        <p:nvPicPr>
          <p:cNvPr id="14" name="Picture 13">
            <a:extLst>
              <a:ext uri="{FF2B5EF4-FFF2-40B4-BE49-F238E27FC236}">
                <a16:creationId xmlns:a16="http://schemas.microsoft.com/office/drawing/2014/main" id="{F7E64B50-5E88-29D9-8614-4737F1F8FCD3}"/>
              </a:ext>
            </a:extLst>
          </p:cNvPr>
          <p:cNvPicPr>
            <a:picLocks noChangeAspect="1"/>
          </p:cNvPicPr>
          <p:nvPr/>
        </p:nvPicPr>
        <p:blipFill>
          <a:blip r:embed="rId5"/>
          <a:stretch>
            <a:fillRect/>
          </a:stretch>
        </p:blipFill>
        <p:spPr>
          <a:xfrm>
            <a:off x="2353051" y="5823875"/>
            <a:ext cx="2489188" cy="316495"/>
          </a:xfrm>
          <a:prstGeom prst="rect">
            <a:avLst/>
          </a:prstGeom>
        </p:spPr>
      </p:pic>
      <p:sp>
        <p:nvSpPr>
          <p:cNvPr id="15" name="Rectangle 14">
            <a:extLst>
              <a:ext uri="{FF2B5EF4-FFF2-40B4-BE49-F238E27FC236}">
                <a16:creationId xmlns:a16="http://schemas.microsoft.com/office/drawing/2014/main" id="{A060AF22-E849-C432-D04A-C4C13D2B2002}"/>
              </a:ext>
            </a:extLst>
          </p:cNvPr>
          <p:cNvSpPr/>
          <p:nvPr/>
        </p:nvSpPr>
        <p:spPr>
          <a:xfrm>
            <a:off x="6181679" y="5666847"/>
            <a:ext cx="3135085" cy="112207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D57F4B7-4983-8A1B-AB8A-2C4E6BF2BC7A}"/>
              </a:ext>
            </a:extLst>
          </p:cNvPr>
          <p:cNvSpPr txBox="1"/>
          <p:nvPr/>
        </p:nvSpPr>
        <p:spPr>
          <a:xfrm>
            <a:off x="6164106" y="5733811"/>
            <a:ext cx="3135085" cy="923330"/>
          </a:xfrm>
          <a:prstGeom prst="rect">
            <a:avLst/>
          </a:prstGeom>
          <a:noFill/>
        </p:spPr>
        <p:txBody>
          <a:bodyPr wrap="square" rtlCol="0">
            <a:spAutoFit/>
          </a:bodyPr>
          <a:lstStyle/>
          <a:p>
            <a:r>
              <a:rPr lang="en-US" i="1" dirty="0"/>
              <a:t>Backoff</a:t>
            </a:r>
            <a:r>
              <a:rPr lang="en-US" dirty="0"/>
              <a:t>: If the full conditioner does not occur, use a smaller n-gram (</a:t>
            </a:r>
            <a:r>
              <a:rPr lang="en-US" i="1" dirty="0"/>
              <a:t>at</a:t>
            </a:r>
            <a:r>
              <a:rPr lang="en-US" dirty="0"/>
              <a:t>) </a:t>
            </a:r>
          </a:p>
        </p:txBody>
      </p:sp>
      <p:pic>
        <p:nvPicPr>
          <p:cNvPr id="17" name="Picture 16">
            <a:extLst>
              <a:ext uri="{FF2B5EF4-FFF2-40B4-BE49-F238E27FC236}">
                <a16:creationId xmlns:a16="http://schemas.microsoft.com/office/drawing/2014/main" id="{25601FEF-9146-C2EA-8FC1-4FA24D7DF6A3}"/>
              </a:ext>
            </a:extLst>
          </p:cNvPr>
          <p:cNvPicPr>
            <a:picLocks noChangeAspect="1"/>
          </p:cNvPicPr>
          <p:nvPr/>
        </p:nvPicPr>
        <p:blipFill>
          <a:blip r:embed="rId6"/>
          <a:stretch>
            <a:fillRect/>
          </a:stretch>
        </p:blipFill>
        <p:spPr>
          <a:xfrm>
            <a:off x="3246254" y="4406657"/>
            <a:ext cx="3013676" cy="262367"/>
          </a:xfrm>
          <a:prstGeom prst="rect">
            <a:avLst/>
          </a:prstGeom>
        </p:spPr>
      </p:pic>
      <p:pic>
        <p:nvPicPr>
          <p:cNvPr id="18" name="Picture 17">
            <a:extLst>
              <a:ext uri="{FF2B5EF4-FFF2-40B4-BE49-F238E27FC236}">
                <a16:creationId xmlns:a16="http://schemas.microsoft.com/office/drawing/2014/main" id="{7CB7629E-1A2A-7357-2D5D-DDC35E932578}"/>
              </a:ext>
            </a:extLst>
          </p:cNvPr>
          <p:cNvPicPr>
            <a:picLocks noChangeAspect="1"/>
          </p:cNvPicPr>
          <p:nvPr/>
        </p:nvPicPr>
        <p:blipFill>
          <a:blip r:embed="rId7"/>
          <a:stretch>
            <a:fillRect/>
          </a:stretch>
        </p:blipFill>
        <p:spPr>
          <a:xfrm>
            <a:off x="3246254" y="4088311"/>
            <a:ext cx="1931288" cy="252501"/>
          </a:xfrm>
          <a:prstGeom prst="rect">
            <a:avLst/>
          </a:prstGeom>
        </p:spPr>
      </p:pic>
    </p:spTree>
    <p:extLst>
      <p:ext uri="{BB962C8B-B14F-4D97-AF65-F5344CB8AC3E}">
        <p14:creationId xmlns:p14="http://schemas.microsoft.com/office/powerpoint/2010/main" val="372098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p:bldP spid="13" grpId="0"/>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D0E7-4584-8A98-CBFC-E9D1623268B9}"/>
              </a:ext>
            </a:extLst>
          </p:cNvPr>
          <p:cNvSpPr>
            <a:spLocks noGrp="1"/>
          </p:cNvSpPr>
          <p:nvPr>
            <p:ph type="title"/>
          </p:nvPr>
        </p:nvSpPr>
        <p:spPr/>
        <p:txBody>
          <a:bodyPr/>
          <a:lstStyle/>
          <a:p>
            <a:r>
              <a:rPr lang="en-US" dirty="0"/>
              <a:t>Neural LM</a:t>
            </a:r>
          </a:p>
        </p:txBody>
      </p:sp>
      <p:sp>
        <p:nvSpPr>
          <p:cNvPr id="3" name="Content Placeholder 2">
            <a:extLst>
              <a:ext uri="{FF2B5EF4-FFF2-40B4-BE49-F238E27FC236}">
                <a16:creationId xmlns:a16="http://schemas.microsoft.com/office/drawing/2014/main" id="{0C70A9D7-EC5C-1A72-CD82-5306219F94E5}"/>
              </a:ext>
            </a:extLst>
          </p:cNvPr>
          <p:cNvSpPr>
            <a:spLocks noGrp="1"/>
          </p:cNvSpPr>
          <p:nvPr>
            <p:ph idx="1"/>
          </p:nvPr>
        </p:nvSpPr>
        <p:spPr/>
        <p:txBody>
          <a:bodyPr/>
          <a:lstStyle/>
          <a:p>
            <a:r>
              <a:rPr lang="en-US" dirty="0"/>
              <a:t>Word embeddings: continuous vector representations of words</a:t>
            </a:r>
          </a:p>
          <a:p>
            <a:pPr lvl="1"/>
            <a:r>
              <a:rPr lang="en-US" dirty="0"/>
              <a:t>Fewer sparsity issues in continuous space!</a:t>
            </a:r>
          </a:p>
          <a:p>
            <a:r>
              <a:rPr lang="en-US" dirty="0"/>
              <a:t>Multi-layer perceptron</a:t>
            </a:r>
          </a:p>
        </p:txBody>
      </p:sp>
      <p:sp>
        <p:nvSpPr>
          <p:cNvPr id="4" name="Slide Number Placeholder 3">
            <a:extLst>
              <a:ext uri="{FF2B5EF4-FFF2-40B4-BE49-F238E27FC236}">
                <a16:creationId xmlns:a16="http://schemas.microsoft.com/office/drawing/2014/main" id="{B7CE8AA3-79FF-7F4C-D7BC-2C63DCF752EA}"/>
              </a:ext>
            </a:extLst>
          </p:cNvPr>
          <p:cNvSpPr>
            <a:spLocks noGrp="1"/>
          </p:cNvSpPr>
          <p:nvPr>
            <p:ph type="sldNum" sz="quarter" idx="12"/>
          </p:nvPr>
        </p:nvSpPr>
        <p:spPr/>
        <p:txBody>
          <a:bodyPr/>
          <a:lstStyle/>
          <a:p>
            <a:fld id="{CEEBB499-94B2-CA46-AD5E-BA0E836E9A31}" type="slidenum">
              <a:rPr lang="en-US" smtClean="0"/>
              <a:t>13</a:t>
            </a:fld>
            <a:endParaRPr lang="en-US" dirty="0"/>
          </a:p>
        </p:txBody>
      </p:sp>
      <p:grpSp>
        <p:nvGrpSpPr>
          <p:cNvPr id="55" name="Group 54">
            <a:extLst>
              <a:ext uri="{FF2B5EF4-FFF2-40B4-BE49-F238E27FC236}">
                <a16:creationId xmlns:a16="http://schemas.microsoft.com/office/drawing/2014/main" id="{80502F8D-D1D4-D6F5-E643-B203185297FB}"/>
              </a:ext>
            </a:extLst>
          </p:cNvPr>
          <p:cNvGrpSpPr/>
          <p:nvPr/>
        </p:nvGrpSpPr>
        <p:grpSpPr>
          <a:xfrm rot="16200000">
            <a:off x="3900527" y="5544261"/>
            <a:ext cx="296765" cy="1033753"/>
            <a:chOff x="2536499" y="5815297"/>
            <a:chExt cx="296765" cy="1033753"/>
          </a:xfrm>
        </p:grpSpPr>
        <p:sp>
          <p:nvSpPr>
            <p:cNvPr id="49" name="Rounded Rectangle 48">
              <a:extLst>
                <a:ext uri="{FF2B5EF4-FFF2-40B4-BE49-F238E27FC236}">
                  <a16:creationId xmlns:a16="http://schemas.microsoft.com/office/drawing/2014/main" id="{410760C0-AC3F-1CF8-61D0-4D685BF0F018}"/>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B107597D-DF2F-B0B0-5E6B-C408D97519B6}"/>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D0B70D45-0AA0-50EE-96BE-27D21CF00242}"/>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C3F9F096-4899-77FD-DCE5-B5892EACB6CF}"/>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D9B8508E-95F6-9F28-E469-5247A51B5607}"/>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B0D08799-8C1B-77E5-492E-9BFDFE6FA5BD}"/>
              </a:ext>
            </a:extLst>
          </p:cNvPr>
          <p:cNvGrpSpPr/>
          <p:nvPr/>
        </p:nvGrpSpPr>
        <p:grpSpPr>
          <a:xfrm rot="16200000">
            <a:off x="5533157" y="5544260"/>
            <a:ext cx="296765" cy="1033753"/>
            <a:chOff x="2536499" y="5815297"/>
            <a:chExt cx="296765" cy="1033753"/>
          </a:xfrm>
        </p:grpSpPr>
        <p:sp>
          <p:nvSpPr>
            <p:cNvPr id="57" name="Rounded Rectangle 56">
              <a:extLst>
                <a:ext uri="{FF2B5EF4-FFF2-40B4-BE49-F238E27FC236}">
                  <a16:creationId xmlns:a16="http://schemas.microsoft.com/office/drawing/2014/main" id="{F7C6E04A-7372-60B2-5656-54C273675FFC}"/>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2A2481D5-5566-7413-7D78-DDB74C998EF2}"/>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41119093-2A1A-F3DF-AAA3-53AC0D9992EF}"/>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16FE776E-2BE2-8699-FE77-8A40B3024668}"/>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EB10533F-D66B-EDAF-1A7F-DA7AE9E5543C}"/>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C429321-DD94-070C-5C8C-290E02D36800}"/>
              </a:ext>
            </a:extLst>
          </p:cNvPr>
          <p:cNvGrpSpPr/>
          <p:nvPr/>
        </p:nvGrpSpPr>
        <p:grpSpPr>
          <a:xfrm rot="16200000">
            <a:off x="7165787" y="5544260"/>
            <a:ext cx="296765" cy="1033753"/>
            <a:chOff x="2536499" y="5815297"/>
            <a:chExt cx="296765" cy="1033753"/>
          </a:xfrm>
        </p:grpSpPr>
        <p:sp>
          <p:nvSpPr>
            <p:cNvPr id="63" name="Rounded Rectangle 62">
              <a:extLst>
                <a:ext uri="{FF2B5EF4-FFF2-40B4-BE49-F238E27FC236}">
                  <a16:creationId xmlns:a16="http://schemas.microsoft.com/office/drawing/2014/main" id="{F1F381A9-55AB-98A9-899D-0A8D3131854C}"/>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E92A2C2B-56C3-BA55-36A4-D19BF789C7E2}"/>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C5C940AA-D586-9202-C752-A0525F0BF9DD}"/>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179AFBFB-0BC4-A7A7-F06A-5BDE253BE355}"/>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916499C3-C1DA-94A3-7C68-F5F134D1C040}"/>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68" name="TextBox 67">
            <a:extLst>
              <a:ext uri="{FF2B5EF4-FFF2-40B4-BE49-F238E27FC236}">
                <a16:creationId xmlns:a16="http://schemas.microsoft.com/office/drawing/2014/main" id="{71D87FC8-5C43-9C39-B0B5-35A49A58C73F}"/>
              </a:ext>
            </a:extLst>
          </p:cNvPr>
          <p:cNvSpPr txBox="1"/>
          <p:nvPr/>
        </p:nvSpPr>
        <p:spPr>
          <a:xfrm>
            <a:off x="3754638" y="6463596"/>
            <a:ext cx="543739"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The</a:t>
            </a:r>
          </a:p>
        </p:txBody>
      </p:sp>
      <p:sp>
        <p:nvSpPr>
          <p:cNvPr id="69" name="TextBox 68">
            <a:extLst>
              <a:ext uri="{FF2B5EF4-FFF2-40B4-BE49-F238E27FC236}">
                <a16:creationId xmlns:a16="http://schemas.microsoft.com/office/drawing/2014/main" id="{9A8E7C8F-3E6B-84DB-C439-1E54DDADA32D}"/>
              </a:ext>
            </a:extLst>
          </p:cNvPr>
          <p:cNvSpPr txBox="1"/>
          <p:nvPr/>
        </p:nvSpPr>
        <p:spPr>
          <a:xfrm>
            <a:off x="5135304" y="6463596"/>
            <a:ext cx="994183"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students</a:t>
            </a:r>
          </a:p>
        </p:txBody>
      </p:sp>
      <p:sp>
        <p:nvSpPr>
          <p:cNvPr id="70" name="TextBox 69">
            <a:extLst>
              <a:ext uri="{FF2B5EF4-FFF2-40B4-BE49-F238E27FC236}">
                <a16:creationId xmlns:a16="http://schemas.microsoft.com/office/drawing/2014/main" id="{0C0A8DAE-B05C-E0CF-B03E-7C7781FE0CAE}"/>
              </a:ext>
            </a:extLst>
          </p:cNvPr>
          <p:cNvSpPr txBox="1"/>
          <p:nvPr/>
        </p:nvSpPr>
        <p:spPr>
          <a:xfrm>
            <a:off x="6779246" y="6463595"/>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sat</a:t>
            </a:r>
          </a:p>
        </p:txBody>
      </p:sp>
      <p:grpSp>
        <p:nvGrpSpPr>
          <p:cNvPr id="71" name="Group 70">
            <a:extLst>
              <a:ext uri="{FF2B5EF4-FFF2-40B4-BE49-F238E27FC236}">
                <a16:creationId xmlns:a16="http://schemas.microsoft.com/office/drawing/2014/main" id="{BC84F8F3-3C51-44C1-8913-18741FE2B156}"/>
              </a:ext>
            </a:extLst>
          </p:cNvPr>
          <p:cNvGrpSpPr/>
          <p:nvPr/>
        </p:nvGrpSpPr>
        <p:grpSpPr>
          <a:xfrm rot="16200000">
            <a:off x="8868499" y="5542372"/>
            <a:ext cx="296765" cy="1033753"/>
            <a:chOff x="2536499" y="5815297"/>
            <a:chExt cx="296765" cy="1033753"/>
          </a:xfrm>
        </p:grpSpPr>
        <p:sp>
          <p:nvSpPr>
            <p:cNvPr id="72" name="Rounded Rectangle 71">
              <a:extLst>
                <a:ext uri="{FF2B5EF4-FFF2-40B4-BE49-F238E27FC236}">
                  <a16:creationId xmlns:a16="http://schemas.microsoft.com/office/drawing/2014/main" id="{3FF494FF-F45E-438D-7892-725808B0F341}"/>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0D3C8239-F679-E416-96CF-7E9D5BF2E48A}"/>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E18CA8B3-4592-E036-0471-14F96F7D9562}"/>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C8BC682D-17FB-F44D-E083-E910B78DD5D0}"/>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AF7B8828-F8F4-729C-277F-CDDB8C0DEA39}"/>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77" name="TextBox 76">
            <a:extLst>
              <a:ext uri="{FF2B5EF4-FFF2-40B4-BE49-F238E27FC236}">
                <a16:creationId xmlns:a16="http://schemas.microsoft.com/office/drawing/2014/main" id="{C33CCEF8-8F62-4275-423D-9D796C14BD6E}"/>
              </a:ext>
            </a:extLst>
          </p:cNvPr>
          <p:cNvSpPr txBox="1"/>
          <p:nvPr/>
        </p:nvSpPr>
        <p:spPr>
          <a:xfrm>
            <a:off x="8500005" y="6461707"/>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at</a:t>
            </a:r>
          </a:p>
        </p:txBody>
      </p:sp>
      <p:sp>
        <p:nvSpPr>
          <p:cNvPr id="78" name="Right Brace 77">
            <a:extLst>
              <a:ext uri="{FF2B5EF4-FFF2-40B4-BE49-F238E27FC236}">
                <a16:creationId xmlns:a16="http://schemas.microsoft.com/office/drawing/2014/main" id="{FC12121D-961C-330D-2350-EC2C5392B31C}"/>
              </a:ext>
            </a:extLst>
          </p:cNvPr>
          <p:cNvSpPr/>
          <p:nvPr/>
        </p:nvSpPr>
        <p:spPr>
          <a:xfrm rot="16200000">
            <a:off x="7126136" y="3442207"/>
            <a:ext cx="369331" cy="45381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2CFF4119-7E77-E725-A3A3-E185503105F2}"/>
              </a:ext>
            </a:extLst>
          </p:cNvPr>
          <p:cNvGrpSpPr/>
          <p:nvPr/>
        </p:nvGrpSpPr>
        <p:grpSpPr>
          <a:xfrm>
            <a:off x="6145754" y="4725901"/>
            <a:ext cx="2842619" cy="284915"/>
            <a:chOff x="5959776" y="4727628"/>
            <a:chExt cx="2842619" cy="284915"/>
          </a:xfrm>
        </p:grpSpPr>
        <p:sp>
          <p:nvSpPr>
            <p:cNvPr id="80" name="Rounded Rectangle 79">
              <a:extLst>
                <a:ext uri="{FF2B5EF4-FFF2-40B4-BE49-F238E27FC236}">
                  <a16:creationId xmlns:a16="http://schemas.microsoft.com/office/drawing/2014/main" id="{44543945-A157-113D-CBE2-8DC9B07DC1EC}"/>
                </a:ext>
              </a:extLst>
            </p:cNvPr>
            <p:cNvSpPr/>
            <p:nvPr/>
          </p:nvSpPr>
          <p:spPr>
            <a:xfrm>
              <a:off x="5959776" y="4727628"/>
              <a:ext cx="2842619" cy="284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59992917-872C-B9B0-DEB5-1075EE3EC9CE}"/>
                </a:ext>
              </a:extLst>
            </p:cNvPr>
            <p:cNvSpPr/>
            <p:nvPr/>
          </p:nvSpPr>
          <p:spPr>
            <a:xfrm>
              <a:off x="6083277"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DB9DC27F-88DC-C8BA-4167-2F3B5288A2F4}"/>
                </a:ext>
              </a:extLst>
            </p:cNvPr>
            <p:cNvSpPr/>
            <p:nvPr/>
          </p:nvSpPr>
          <p:spPr>
            <a:xfrm>
              <a:off x="6326334"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78AF3D3D-CA6F-0FEA-FEDD-C9F705103D67}"/>
                </a:ext>
              </a:extLst>
            </p:cNvPr>
            <p:cNvSpPr/>
            <p:nvPr/>
          </p:nvSpPr>
          <p:spPr>
            <a:xfrm>
              <a:off x="6569391"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4" name="Oval 83">
              <a:extLst>
                <a:ext uri="{FF2B5EF4-FFF2-40B4-BE49-F238E27FC236}">
                  <a16:creationId xmlns:a16="http://schemas.microsoft.com/office/drawing/2014/main" id="{6A4C96BC-CA3A-2B90-647D-1634F5EDF912}"/>
                </a:ext>
              </a:extLst>
            </p:cNvPr>
            <p:cNvSpPr/>
            <p:nvPr/>
          </p:nvSpPr>
          <p:spPr>
            <a:xfrm>
              <a:off x="6812448"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D0BE684A-B6A9-1DBB-786F-58F90004A7FA}"/>
                </a:ext>
              </a:extLst>
            </p:cNvPr>
            <p:cNvSpPr/>
            <p:nvPr/>
          </p:nvSpPr>
          <p:spPr>
            <a:xfrm>
              <a:off x="7055505"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6" name="Oval 85">
              <a:extLst>
                <a:ext uri="{FF2B5EF4-FFF2-40B4-BE49-F238E27FC236}">
                  <a16:creationId xmlns:a16="http://schemas.microsoft.com/office/drawing/2014/main" id="{D68442B0-9226-4D51-C65C-51E562A435D3}"/>
                </a:ext>
              </a:extLst>
            </p:cNvPr>
            <p:cNvSpPr/>
            <p:nvPr/>
          </p:nvSpPr>
          <p:spPr>
            <a:xfrm>
              <a:off x="7298562"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79802ACC-37C5-46F3-6466-98BB08A9063D}"/>
                </a:ext>
              </a:extLst>
            </p:cNvPr>
            <p:cNvSpPr/>
            <p:nvPr/>
          </p:nvSpPr>
          <p:spPr>
            <a:xfrm>
              <a:off x="7541619"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8" name="Oval 87">
              <a:extLst>
                <a:ext uri="{FF2B5EF4-FFF2-40B4-BE49-F238E27FC236}">
                  <a16:creationId xmlns:a16="http://schemas.microsoft.com/office/drawing/2014/main" id="{F570AC19-59B3-8F3B-9C79-C0A1501CDED3}"/>
                </a:ext>
              </a:extLst>
            </p:cNvPr>
            <p:cNvSpPr/>
            <p:nvPr/>
          </p:nvSpPr>
          <p:spPr>
            <a:xfrm>
              <a:off x="7784676"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5C8AF55A-F737-FC1C-DBC3-05B56C9B7645}"/>
                </a:ext>
              </a:extLst>
            </p:cNvPr>
            <p:cNvSpPr/>
            <p:nvPr/>
          </p:nvSpPr>
          <p:spPr>
            <a:xfrm>
              <a:off x="8027733"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10E1CD2B-16CA-28D8-DB11-326FB8AF9FA3}"/>
                </a:ext>
              </a:extLst>
            </p:cNvPr>
            <p:cNvSpPr/>
            <p:nvPr/>
          </p:nvSpPr>
          <p:spPr>
            <a:xfrm>
              <a:off x="8270790"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2" name="Oval 91">
              <a:extLst>
                <a:ext uri="{FF2B5EF4-FFF2-40B4-BE49-F238E27FC236}">
                  <a16:creationId xmlns:a16="http://schemas.microsoft.com/office/drawing/2014/main" id="{F0E3309A-3B62-D5D0-9124-6A2FCCE2F6AA}"/>
                </a:ext>
              </a:extLst>
            </p:cNvPr>
            <p:cNvSpPr/>
            <p:nvPr/>
          </p:nvSpPr>
          <p:spPr>
            <a:xfrm>
              <a:off x="8513844"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pic>
        <p:nvPicPr>
          <p:cNvPr id="97" name="Picture 96">
            <a:extLst>
              <a:ext uri="{FF2B5EF4-FFF2-40B4-BE49-F238E27FC236}">
                <a16:creationId xmlns:a16="http://schemas.microsoft.com/office/drawing/2014/main" id="{9E162170-DD3A-B0F9-C3CF-6C7C29812BE7}"/>
              </a:ext>
            </a:extLst>
          </p:cNvPr>
          <p:cNvPicPr>
            <a:picLocks noChangeAspect="1"/>
          </p:cNvPicPr>
          <p:nvPr/>
        </p:nvPicPr>
        <p:blipFill>
          <a:blip r:embed="rId3"/>
          <a:stretch>
            <a:fillRect/>
          </a:stretch>
        </p:blipFill>
        <p:spPr>
          <a:xfrm>
            <a:off x="6992865" y="5142807"/>
            <a:ext cx="1160992" cy="234605"/>
          </a:xfrm>
          <a:prstGeom prst="rect">
            <a:avLst/>
          </a:prstGeom>
        </p:spPr>
      </p:pic>
      <p:pic>
        <p:nvPicPr>
          <p:cNvPr id="98" name="Picture 97">
            <a:extLst>
              <a:ext uri="{FF2B5EF4-FFF2-40B4-BE49-F238E27FC236}">
                <a16:creationId xmlns:a16="http://schemas.microsoft.com/office/drawing/2014/main" id="{8FEED420-ECD2-69A4-ADB0-E821F8144581}"/>
              </a:ext>
            </a:extLst>
          </p:cNvPr>
          <p:cNvPicPr>
            <a:picLocks noChangeAspect="1"/>
          </p:cNvPicPr>
          <p:nvPr/>
        </p:nvPicPr>
        <p:blipFill>
          <a:blip r:embed="rId4"/>
          <a:stretch>
            <a:fillRect/>
          </a:stretch>
        </p:blipFill>
        <p:spPr>
          <a:xfrm>
            <a:off x="9826701" y="5977259"/>
            <a:ext cx="752031" cy="196477"/>
          </a:xfrm>
          <a:prstGeom prst="rect">
            <a:avLst/>
          </a:prstGeom>
        </p:spPr>
      </p:pic>
      <p:pic>
        <p:nvPicPr>
          <p:cNvPr id="99" name="Picture 98">
            <a:extLst>
              <a:ext uri="{FF2B5EF4-FFF2-40B4-BE49-F238E27FC236}">
                <a16:creationId xmlns:a16="http://schemas.microsoft.com/office/drawing/2014/main" id="{49CF06E3-6B7C-84B0-6453-9AC1657683C1}"/>
              </a:ext>
            </a:extLst>
          </p:cNvPr>
          <p:cNvPicPr>
            <a:picLocks noChangeAspect="1"/>
          </p:cNvPicPr>
          <p:nvPr/>
        </p:nvPicPr>
        <p:blipFill>
          <a:blip r:embed="rId5"/>
          <a:stretch>
            <a:fillRect/>
          </a:stretch>
        </p:blipFill>
        <p:spPr>
          <a:xfrm>
            <a:off x="7058363" y="3575649"/>
            <a:ext cx="1172227" cy="232066"/>
          </a:xfrm>
          <a:prstGeom prst="rect">
            <a:avLst/>
          </a:prstGeom>
        </p:spPr>
      </p:pic>
      <p:sp>
        <p:nvSpPr>
          <p:cNvPr id="100" name="TextBox 99">
            <a:extLst>
              <a:ext uri="{FF2B5EF4-FFF2-40B4-BE49-F238E27FC236}">
                <a16:creationId xmlns:a16="http://schemas.microsoft.com/office/drawing/2014/main" id="{C38A6287-A2C6-A6D1-A13D-02C6762BC564}"/>
              </a:ext>
            </a:extLst>
          </p:cNvPr>
          <p:cNvSpPr txBox="1"/>
          <p:nvPr/>
        </p:nvSpPr>
        <p:spPr>
          <a:xfrm>
            <a:off x="9449368" y="2679374"/>
            <a:ext cx="2089083" cy="1107996"/>
          </a:xfrm>
          <a:prstGeom prst="rect">
            <a:avLst/>
          </a:prstGeom>
          <a:noFill/>
        </p:spPr>
        <p:txBody>
          <a:bodyPr wrap="square" rtlCol="0">
            <a:spAutoFit/>
          </a:bodyPr>
          <a:lstStyle/>
          <a:p>
            <a:r>
              <a:rPr lang="en-US" sz="1100" dirty="0">
                <a:latin typeface="Consolas" panose="020B0609020204030204" pitchFamily="49" charset="0"/>
                <a:cs typeface="Consolas" panose="020B0609020204030204" pitchFamily="49" charset="0"/>
              </a:rPr>
              <a:t>{desks: 0.53</a:t>
            </a:r>
          </a:p>
          <a:p>
            <a:r>
              <a:rPr lang="en-US" sz="1100" dirty="0">
                <a:latin typeface="Consolas" panose="020B0609020204030204" pitchFamily="49" charset="0"/>
                <a:cs typeface="Consolas" panose="020B0609020204030204" pitchFamily="49" charset="0"/>
              </a:rPr>
              <a:t>tables: 0.38</a:t>
            </a:r>
          </a:p>
          <a:p>
            <a:r>
              <a:rPr lang="en-US" sz="1100" dirty="0">
                <a:latin typeface="Consolas" panose="020B0609020204030204" pitchFamily="49" charset="0"/>
                <a:cs typeface="Consolas" panose="020B0609020204030204" pitchFamily="49" charset="0"/>
              </a:rPr>
              <a:t>chairs: 0.21</a:t>
            </a:r>
          </a:p>
          <a:p>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bananas: 0.00001}</a:t>
            </a:r>
          </a:p>
          <a:p>
            <a:endParaRPr lang="en-US" sz="1100" dirty="0">
              <a:latin typeface="Consolas" panose="020B0609020204030204" pitchFamily="49" charset="0"/>
              <a:cs typeface="Consolas" panose="020B0609020204030204" pitchFamily="49" charset="0"/>
            </a:endParaRPr>
          </a:p>
        </p:txBody>
      </p:sp>
      <p:sp>
        <p:nvSpPr>
          <p:cNvPr id="101" name="TextBox 100">
            <a:extLst>
              <a:ext uri="{FF2B5EF4-FFF2-40B4-BE49-F238E27FC236}">
                <a16:creationId xmlns:a16="http://schemas.microsoft.com/office/drawing/2014/main" id="{D22667FD-2FCE-529D-5D13-ABD6CA98B3E2}"/>
              </a:ext>
            </a:extLst>
          </p:cNvPr>
          <p:cNvSpPr txBox="1"/>
          <p:nvPr/>
        </p:nvSpPr>
        <p:spPr>
          <a:xfrm>
            <a:off x="346206" y="4456454"/>
            <a:ext cx="3774455" cy="861774"/>
          </a:xfrm>
          <a:prstGeom prst="rect">
            <a:avLst/>
          </a:prstGeom>
          <a:noFill/>
        </p:spPr>
        <p:txBody>
          <a:bodyPr wrap="square" rtlCol="0">
            <a:spAutoFit/>
          </a:bodyPr>
          <a:lstStyle/>
          <a:p>
            <a:r>
              <a:rPr lang="en-US" sz="2500" i="1" dirty="0">
                <a:latin typeface="Calibri" panose="020F0502020204030204" pitchFamily="34" charset="0"/>
                <a:cs typeface="Calibri" panose="020F0502020204030204" pitchFamily="34" charset="0"/>
              </a:rPr>
              <a:t>What is one key problem with this approach?</a:t>
            </a:r>
          </a:p>
        </p:txBody>
      </p:sp>
      <p:sp>
        <p:nvSpPr>
          <p:cNvPr id="102" name="TextBox 101">
            <a:extLst>
              <a:ext uri="{FF2B5EF4-FFF2-40B4-BE49-F238E27FC236}">
                <a16:creationId xmlns:a16="http://schemas.microsoft.com/office/drawing/2014/main" id="{7A2C2495-24E2-D4B9-D14E-F28BF796FD4E}"/>
              </a:ext>
            </a:extLst>
          </p:cNvPr>
          <p:cNvSpPr txBox="1"/>
          <p:nvPr/>
        </p:nvSpPr>
        <p:spPr>
          <a:xfrm>
            <a:off x="1405994" y="3356483"/>
            <a:ext cx="2409634"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Bengio et al. (2000)</a:t>
            </a:r>
          </a:p>
        </p:txBody>
      </p:sp>
      <p:pic>
        <p:nvPicPr>
          <p:cNvPr id="6" name="Picture 5">
            <a:extLst>
              <a:ext uri="{FF2B5EF4-FFF2-40B4-BE49-F238E27FC236}">
                <a16:creationId xmlns:a16="http://schemas.microsoft.com/office/drawing/2014/main" id="{B9F733C0-2C1F-8941-01EB-F13D31424E22}"/>
              </a:ext>
            </a:extLst>
          </p:cNvPr>
          <p:cNvPicPr>
            <a:picLocks noChangeAspect="1"/>
          </p:cNvPicPr>
          <p:nvPr/>
        </p:nvPicPr>
        <p:blipFill>
          <a:blip r:embed="rId6"/>
          <a:stretch>
            <a:fillRect/>
          </a:stretch>
        </p:blipFill>
        <p:spPr>
          <a:xfrm>
            <a:off x="7061626" y="4346374"/>
            <a:ext cx="1023471" cy="232066"/>
          </a:xfrm>
          <a:prstGeom prst="rect">
            <a:avLst/>
          </a:prstGeom>
        </p:spPr>
      </p:pic>
      <p:grpSp>
        <p:nvGrpSpPr>
          <p:cNvPr id="20" name="Group 19">
            <a:extLst>
              <a:ext uri="{FF2B5EF4-FFF2-40B4-BE49-F238E27FC236}">
                <a16:creationId xmlns:a16="http://schemas.microsoft.com/office/drawing/2014/main" id="{2C5FF228-1E15-3068-9C4D-B400011914EC}"/>
              </a:ext>
            </a:extLst>
          </p:cNvPr>
          <p:cNvGrpSpPr/>
          <p:nvPr/>
        </p:nvGrpSpPr>
        <p:grpSpPr>
          <a:xfrm>
            <a:off x="6135667" y="3999214"/>
            <a:ext cx="2842619" cy="284915"/>
            <a:chOff x="5959776" y="4727628"/>
            <a:chExt cx="2842619" cy="284915"/>
          </a:xfrm>
        </p:grpSpPr>
        <p:sp>
          <p:nvSpPr>
            <p:cNvPr id="21" name="Rounded Rectangle 20">
              <a:extLst>
                <a:ext uri="{FF2B5EF4-FFF2-40B4-BE49-F238E27FC236}">
                  <a16:creationId xmlns:a16="http://schemas.microsoft.com/office/drawing/2014/main" id="{0246E3B2-FAFB-737B-12AA-BC01FE536A07}"/>
                </a:ext>
              </a:extLst>
            </p:cNvPr>
            <p:cNvSpPr/>
            <p:nvPr/>
          </p:nvSpPr>
          <p:spPr>
            <a:xfrm>
              <a:off x="5959776" y="4727628"/>
              <a:ext cx="2842619" cy="284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Oval 21">
              <a:extLst>
                <a:ext uri="{FF2B5EF4-FFF2-40B4-BE49-F238E27FC236}">
                  <a16:creationId xmlns:a16="http://schemas.microsoft.com/office/drawing/2014/main" id="{DBD60589-26CC-C469-75DE-635C3A9B1AF4}"/>
                </a:ext>
              </a:extLst>
            </p:cNvPr>
            <p:cNvSpPr/>
            <p:nvPr/>
          </p:nvSpPr>
          <p:spPr>
            <a:xfrm>
              <a:off x="6083277"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A4E3CB9E-EACB-6DCA-ED43-C106DE7CCFB7}"/>
                </a:ext>
              </a:extLst>
            </p:cNvPr>
            <p:cNvSpPr/>
            <p:nvPr/>
          </p:nvSpPr>
          <p:spPr>
            <a:xfrm>
              <a:off x="6326334"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B24FBEAE-BD10-6788-26CC-24B7079647BA}"/>
                </a:ext>
              </a:extLst>
            </p:cNvPr>
            <p:cNvSpPr/>
            <p:nvPr/>
          </p:nvSpPr>
          <p:spPr>
            <a:xfrm>
              <a:off x="6569391"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1BD66883-646A-3FAB-4BED-77C5AD980F95}"/>
                </a:ext>
              </a:extLst>
            </p:cNvPr>
            <p:cNvSpPr/>
            <p:nvPr/>
          </p:nvSpPr>
          <p:spPr>
            <a:xfrm>
              <a:off x="6812448"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46BFD862-0D77-CF25-92C0-039420638BB1}"/>
                </a:ext>
              </a:extLst>
            </p:cNvPr>
            <p:cNvSpPr/>
            <p:nvPr/>
          </p:nvSpPr>
          <p:spPr>
            <a:xfrm>
              <a:off x="7055505"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E01AAFE1-5835-486D-FBB1-B5683EEE79AB}"/>
                </a:ext>
              </a:extLst>
            </p:cNvPr>
            <p:cNvSpPr/>
            <p:nvPr/>
          </p:nvSpPr>
          <p:spPr>
            <a:xfrm>
              <a:off x="7298562"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8AA3880-BEB9-9101-B266-DB904475CABB}"/>
                </a:ext>
              </a:extLst>
            </p:cNvPr>
            <p:cNvSpPr/>
            <p:nvPr/>
          </p:nvSpPr>
          <p:spPr>
            <a:xfrm>
              <a:off x="7541619"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86EBDB79-80F9-D9A9-2068-29749997DF79}"/>
                </a:ext>
              </a:extLst>
            </p:cNvPr>
            <p:cNvSpPr/>
            <p:nvPr/>
          </p:nvSpPr>
          <p:spPr>
            <a:xfrm>
              <a:off x="7784676"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914CE8CA-E02E-B6DF-EEDC-A424AC8DB20A}"/>
                </a:ext>
              </a:extLst>
            </p:cNvPr>
            <p:cNvSpPr/>
            <p:nvPr/>
          </p:nvSpPr>
          <p:spPr>
            <a:xfrm>
              <a:off x="8027733"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56B4752-37DA-E5C1-14BA-9FBB69293E28}"/>
                </a:ext>
              </a:extLst>
            </p:cNvPr>
            <p:cNvSpPr/>
            <p:nvPr/>
          </p:nvSpPr>
          <p:spPr>
            <a:xfrm>
              <a:off x="8270790" y="479402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1E61CC10-8F8D-2D1B-BF69-8134BEEF3203}"/>
                </a:ext>
              </a:extLst>
            </p:cNvPr>
            <p:cNvSpPr/>
            <p:nvPr/>
          </p:nvSpPr>
          <p:spPr>
            <a:xfrm>
              <a:off x="8513844" y="4794021"/>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33" name="TextBox 32">
            <a:extLst>
              <a:ext uri="{FF2B5EF4-FFF2-40B4-BE49-F238E27FC236}">
                <a16:creationId xmlns:a16="http://schemas.microsoft.com/office/drawing/2014/main" id="{ED27E5D3-D456-EA9E-DA30-812FCEAB7282}"/>
              </a:ext>
            </a:extLst>
          </p:cNvPr>
          <p:cNvSpPr txBox="1"/>
          <p:nvPr/>
        </p:nvSpPr>
        <p:spPr>
          <a:xfrm>
            <a:off x="7382443" y="3657354"/>
            <a:ext cx="381836" cy="369332"/>
          </a:xfrm>
          <a:prstGeom prst="rect">
            <a:avLst/>
          </a:prstGeom>
          <a:noFill/>
        </p:spPr>
        <p:txBody>
          <a:bodyPr wrap="none" rtlCol="0">
            <a:spAutoFit/>
          </a:bodyPr>
          <a:lstStyle/>
          <a:p>
            <a:r>
              <a:rPr lang="en-US" dirty="0"/>
              <a:t>…</a:t>
            </a:r>
          </a:p>
        </p:txBody>
      </p:sp>
      <p:grpSp>
        <p:nvGrpSpPr>
          <p:cNvPr id="94" name="Group 93">
            <a:extLst>
              <a:ext uri="{FF2B5EF4-FFF2-40B4-BE49-F238E27FC236}">
                <a16:creationId xmlns:a16="http://schemas.microsoft.com/office/drawing/2014/main" id="{7F45724C-E9E2-F4A4-3E0C-D205651612ED}"/>
              </a:ext>
            </a:extLst>
          </p:cNvPr>
          <p:cNvGrpSpPr/>
          <p:nvPr/>
        </p:nvGrpSpPr>
        <p:grpSpPr>
          <a:xfrm>
            <a:off x="5799668" y="3133306"/>
            <a:ext cx="3398420" cy="284915"/>
            <a:chOff x="6135338" y="3133845"/>
            <a:chExt cx="3398420" cy="284915"/>
          </a:xfrm>
        </p:grpSpPr>
        <p:sp>
          <p:nvSpPr>
            <p:cNvPr id="35" name="Rounded Rectangle 34">
              <a:extLst>
                <a:ext uri="{FF2B5EF4-FFF2-40B4-BE49-F238E27FC236}">
                  <a16:creationId xmlns:a16="http://schemas.microsoft.com/office/drawing/2014/main" id="{EC314B3C-3B3C-8DC1-3CB8-01BAB067E148}"/>
                </a:ext>
              </a:extLst>
            </p:cNvPr>
            <p:cNvSpPr/>
            <p:nvPr/>
          </p:nvSpPr>
          <p:spPr>
            <a:xfrm>
              <a:off x="6135338" y="3133845"/>
              <a:ext cx="3398420" cy="28491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1A48661E-58B0-6377-ABC0-0DCA1B4BC55A}"/>
                </a:ext>
              </a:extLst>
            </p:cNvPr>
            <p:cNvSpPr/>
            <p:nvPr/>
          </p:nvSpPr>
          <p:spPr>
            <a:xfrm>
              <a:off x="625883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94867843-CBE8-412C-8A6A-D94AA00AB25A}"/>
                </a:ext>
              </a:extLst>
            </p:cNvPr>
            <p:cNvSpPr/>
            <p:nvPr/>
          </p:nvSpPr>
          <p:spPr>
            <a:xfrm>
              <a:off x="650431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8CC0B46E-6F90-924C-FA26-6D0E47A129CA}"/>
                </a:ext>
              </a:extLst>
            </p:cNvPr>
            <p:cNvSpPr/>
            <p:nvPr/>
          </p:nvSpPr>
          <p:spPr>
            <a:xfrm>
              <a:off x="674979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F3D5E3E0-8CBD-EBF9-E400-FAE4BF757DBB}"/>
                </a:ext>
              </a:extLst>
            </p:cNvPr>
            <p:cNvSpPr/>
            <p:nvPr/>
          </p:nvSpPr>
          <p:spPr>
            <a:xfrm>
              <a:off x="6995279" y="3200238"/>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5231E074-94BF-91FD-6356-87799DF97AFD}"/>
                </a:ext>
              </a:extLst>
            </p:cNvPr>
            <p:cNvSpPr/>
            <p:nvPr/>
          </p:nvSpPr>
          <p:spPr>
            <a:xfrm>
              <a:off x="724075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853C775E-A0C5-1C70-6DA5-3D6DC7ED3E4F}"/>
                </a:ext>
              </a:extLst>
            </p:cNvPr>
            <p:cNvSpPr/>
            <p:nvPr/>
          </p:nvSpPr>
          <p:spPr>
            <a:xfrm>
              <a:off x="748623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EFB40195-3712-3AEC-E92E-79DAB4C6E14F}"/>
                </a:ext>
              </a:extLst>
            </p:cNvPr>
            <p:cNvSpPr/>
            <p:nvPr/>
          </p:nvSpPr>
          <p:spPr>
            <a:xfrm>
              <a:off x="773171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E5A4EE79-87F7-3E31-508C-DA6F43937622}"/>
                </a:ext>
              </a:extLst>
            </p:cNvPr>
            <p:cNvSpPr/>
            <p:nvPr/>
          </p:nvSpPr>
          <p:spPr>
            <a:xfrm>
              <a:off x="7977199" y="3200238"/>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8C4E0711-5E2E-68D9-2092-61775279749E}"/>
                </a:ext>
              </a:extLst>
            </p:cNvPr>
            <p:cNvSpPr/>
            <p:nvPr/>
          </p:nvSpPr>
          <p:spPr>
            <a:xfrm>
              <a:off x="822267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BD5A682E-71C7-E0EA-FDE3-F4DD3DB586BD}"/>
                </a:ext>
              </a:extLst>
            </p:cNvPr>
            <p:cNvSpPr/>
            <p:nvPr/>
          </p:nvSpPr>
          <p:spPr>
            <a:xfrm>
              <a:off x="846815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A93DC45E-AB40-4FF7-1B6F-ACEC232564F9}"/>
                </a:ext>
              </a:extLst>
            </p:cNvPr>
            <p:cNvSpPr/>
            <p:nvPr/>
          </p:nvSpPr>
          <p:spPr>
            <a:xfrm>
              <a:off x="8713639" y="3200238"/>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43C0102A-4D31-1837-18EA-9CE21B394DDF}"/>
                </a:ext>
              </a:extLst>
            </p:cNvPr>
            <p:cNvSpPr/>
            <p:nvPr/>
          </p:nvSpPr>
          <p:spPr>
            <a:xfrm>
              <a:off x="8959119" y="3200239"/>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3" name="Oval 92">
              <a:extLst>
                <a:ext uri="{FF2B5EF4-FFF2-40B4-BE49-F238E27FC236}">
                  <a16:creationId xmlns:a16="http://schemas.microsoft.com/office/drawing/2014/main" id="{7DB33F3C-0DF8-5595-87CC-BACA3F09EABE}"/>
                </a:ext>
              </a:extLst>
            </p:cNvPr>
            <p:cNvSpPr/>
            <p:nvPr/>
          </p:nvSpPr>
          <p:spPr>
            <a:xfrm>
              <a:off x="9204595" y="3200238"/>
              <a:ext cx="170024" cy="163983"/>
            </a:xfrm>
            <a:prstGeom prst="ellipse">
              <a:avLst/>
            </a:prstGeom>
            <a:solidFill>
              <a:schemeClr val="accent2">
                <a:lumMod val="20000"/>
                <a:lumOff val="8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pic>
        <p:nvPicPr>
          <p:cNvPr id="95" name="Picture 94">
            <a:extLst>
              <a:ext uri="{FF2B5EF4-FFF2-40B4-BE49-F238E27FC236}">
                <a16:creationId xmlns:a16="http://schemas.microsoft.com/office/drawing/2014/main" id="{42DC76C2-FDBD-2916-FCD2-2D297FF02B6C}"/>
              </a:ext>
            </a:extLst>
          </p:cNvPr>
          <p:cNvPicPr>
            <a:picLocks noChangeAspect="1"/>
          </p:cNvPicPr>
          <p:nvPr/>
        </p:nvPicPr>
        <p:blipFill>
          <a:blip r:embed="rId7"/>
          <a:stretch>
            <a:fillRect/>
          </a:stretch>
        </p:blipFill>
        <p:spPr>
          <a:xfrm>
            <a:off x="7173610" y="2902514"/>
            <a:ext cx="704957" cy="174953"/>
          </a:xfrm>
          <a:prstGeom prst="rect">
            <a:avLst/>
          </a:prstGeom>
        </p:spPr>
      </p:pic>
    </p:spTree>
    <p:extLst>
      <p:ext uri="{BB962C8B-B14F-4D97-AF65-F5344CB8AC3E}">
        <p14:creationId xmlns:p14="http://schemas.microsoft.com/office/powerpoint/2010/main" val="363833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7" grpId="0"/>
      <p:bldP spid="78" grpId="0" animBg="1"/>
      <p:bldP spid="100" grpId="0"/>
      <p:bldP spid="10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5EC2-4ABF-7CC5-312C-E5FED2BA28D6}"/>
              </a:ext>
            </a:extLst>
          </p:cNvPr>
          <p:cNvSpPr>
            <a:spLocks noGrp="1"/>
          </p:cNvSpPr>
          <p:nvPr>
            <p:ph type="title"/>
          </p:nvPr>
        </p:nvSpPr>
        <p:spPr/>
        <p:txBody>
          <a:bodyPr/>
          <a:lstStyle/>
          <a:p>
            <a:r>
              <a:rPr lang="en-US" dirty="0"/>
              <a:t>Basic neural LM still has a fixed window!</a:t>
            </a:r>
          </a:p>
        </p:txBody>
      </p:sp>
      <p:sp>
        <p:nvSpPr>
          <p:cNvPr id="3" name="Content Placeholder 2">
            <a:extLst>
              <a:ext uri="{FF2B5EF4-FFF2-40B4-BE49-F238E27FC236}">
                <a16:creationId xmlns:a16="http://schemas.microsoft.com/office/drawing/2014/main" id="{6E510F74-43FE-0701-782B-5935FA99F238}"/>
              </a:ext>
            </a:extLst>
          </p:cNvPr>
          <p:cNvSpPr>
            <a:spLocks noGrp="1"/>
          </p:cNvSpPr>
          <p:nvPr>
            <p:ph idx="1"/>
          </p:nvPr>
        </p:nvSpPr>
        <p:spPr/>
        <p:txBody>
          <a:bodyPr/>
          <a:lstStyle/>
          <a:p>
            <a:r>
              <a:rPr lang="en-US" dirty="0"/>
              <a:t>We need to define a dimensionality for the input weight matrix</a:t>
            </a:r>
          </a:p>
          <a:p>
            <a:endParaRPr lang="en-US" dirty="0"/>
          </a:p>
          <a:p>
            <a:r>
              <a:rPr lang="en-US" dirty="0"/>
              <a:t>If we want more context </a:t>
            </a:r>
            <a:r>
              <a:rPr lang="en-US" dirty="0">
                <a:sym typeface="Wingdings" pitchFamily="2" charset="2"/>
              </a:rPr>
              <a:t> bigger weight matrix, more expensive computation</a:t>
            </a:r>
          </a:p>
          <a:p>
            <a:r>
              <a:rPr lang="en-US" dirty="0">
                <a:sym typeface="Wingdings" pitchFamily="2" charset="2"/>
              </a:rPr>
              <a:t>Language involves dealing with variable-length inputs!</a:t>
            </a:r>
            <a:endParaRPr lang="en-US" dirty="0"/>
          </a:p>
          <a:p>
            <a:endParaRPr lang="en-US" dirty="0"/>
          </a:p>
        </p:txBody>
      </p:sp>
      <p:sp>
        <p:nvSpPr>
          <p:cNvPr id="4" name="Slide Number Placeholder 3">
            <a:extLst>
              <a:ext uri="{FF2B5EF4-FFF2-40B4-BE49-F238E27FC236}">
                <a16:creationId xmlns:a16="http://schemas.microsoft.com/office/drawing/2014/main" id="{5C28689F-1CB7-CCFD-2133-C72649B82761}"/>
              </a:ext>
            </a:extLst>
          </p:cNvPr>
          <p:cNvSpPr>
            <a:spLocks noGrp="1"/>
          </p:cNvSpPr>
          <p:nvPr>
            <p:ph type="sldNum" sz="quarter" idx="12"/>
          </p:nvPr>
        </p:nvSpPr>
        <p:spPr/>
        <p:txBody>
          <a:bodyPr/>
          <a:lstStyle/>
          <a:p>
            <a:fld id="{CEEBB499-94B2-CA46-AD5E-BA0E836E9A31}" type="slidenum">
              <a:rPr lang="en-US" smtClean="0"/>
              <a:t>14</a:t>
            </a:fld>
            <a:endParaRPr lang="en-US"/>
          </a:p>
        </p:txBody>
      </p:sp>
      <p:grpSp>
        <p:nvGrpSpPr>
          <p:cNvPr id="5" name="Group 4">
            <a:extLst>
              <a:ext uri="{FF2B5EF4-FFF2-40B4-BE49-F238E27FC236}">
                <a16:creationId xmlns:a16="http://schemas.microsoft.com/office/drawing/2014/main" id="{7E384ACA-5D47-8C48-C4CC-8E4B4351856F}"/>
              </a:ext>
            </a:extLst>
          </p:cNvPr>
          <p:cNvGrpSpPr/>
          <p:nvPr/>
        </p:nvGrpSpPr>
        <p:grpSpPr>
          <a:xfrm rot="16200000">
            <a:off x="1496522" y="4696047"/>
            <a:ext cx="296765" cy="1033753"/>
            <a:chOff x="2536499" y="5815297"/>
            <a:chExt cx="296765" cy="1033753"/>
          </a:xfrm>
        </p:grpSpPr>
        <p:sp>
          <p:nvSpPr>
            <p:cNvPr id="6" name="Rounded Rectangle 5">
              <a:extLst>
                <a:ext uri="{FF2B5EF4-FFF2-40B4-BE49-F238E27FC236}">
                  <a16:creationId xmlns:a16="http://schemas.microsoft.com/office/drawing/2014/main" id="{7EED3C5C-6C85-5CBD-58C0-85EC685089D3}"/>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240E4F87-4288-C69E-6469-9CB7C78A2AC9}"/>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70319135-61A0-4B1E-17D3-82CA4C343FDC}"/>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20F5F696-786D-3A14-747F-8454FDA0FCA3}"/>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7A715FB8-1BBA-3E56-EC36-380A4497930F}"/>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F8ACD2C-1CCF-5864-1CC8-333A5B1675DB}"/>
              </a:ext>
            </a:extLst>
          </p:cNvPr>
          <p:cNvGrpSpPr/>
          <p:nvPr/>
        </p:nvGrpSpPr>
        <p:grpSpPr>
          <a:xfrm rot="16200000">
            <a:off x="3129152" y="4696046"/>
            <a:ext cx="296765" cy="1033753"/>
            <a:chOff x="2536499" y="5815297"/>
            <a:chExt cx="296765" cy="1033753"/>
          </a:xfrm>
        </p:grpSpPr>
        <p:sp>
          <p:nvSpPr>
            <p:cNvPr id="12" name="Rounded Rectangle 11">
              <a:extLst>
                <a:ext uri="{FF2B5EF4-FFF2-40B4-BE49-F238E27FC236}">
                  <a16:creationId xmlns:a16="http://schemas.microsoft.com/office/drawing/2014/main" id="{491EEF31-E3FC-49D5-E4E0-76006A45011F}"/>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A7BF7B2-0B4A-D081-3CD6-119D098DCE9A}"/>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AE7020F-021F-BEB4-35D2-34502B65610F}"/>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27430629-2FBC-CD57-10AD-A39DF8F2310D}"/>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90C7D7A2-CA1B-7C23-9000-D8D3D63EF404}"/>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B382B10-B4BA-CB07-8230-DB3E73B77CBE}"/>
              </a:ext>
            </a:extLst>
          </p:cNvPr>
          <p:cNvGrpSpPr/>
          <p:nvPr/>
        </p:nvGrpSpPr>
        <p:grpSpPr>
          <a:xfrm rot="16200000">
            <a:off x="4761782" y="4696046"/>
            <a:ext cx="296765" cy="1033753"/>
            <a:chOff x="2536499" y="5815297"/>
            <a:chExt cx="296765" cy="1033753"/>
          </a:xfrm>
        </p:grpSpPr>
        <p:sp>
          <p:nvSpPr>
            <p:cNvPr id="18" name="Rounded Rectangle 17">
              <a:extLst>
                <a:ext uri="{FF2B5EF4-FFF2-40B4-BE49-F238E27FC236}">
                  <a16:creationId xmlns:a16="http://schemas.microsoft.com/office/drawing/2014/main" id="{099DABDA-AD65-4A63-95C1-75A47F8ECEF5}"/>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7D69CB41-3EDF-531E-05D6-9F6136619228}"/>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6BB6049A-27FA-BED7-5B5B-8C7E942CB35A}"/>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15B5AF21-F909-A678-87DA-AF1B14BF6543}"/>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D2767052-3770-4FF5-72CF-B6DA2DAD8069}"/>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848958AD-16E8-3A71-0138-16E280752E9B}"/>
              </a:ext>
            </a:extLst>
          </p:cNvPr>
          <p:cNvSpPr txBox="1"/>
          <p:nvPr/>
        </p:nvSpPr>
        <p:spPr>
          <a:xfrm>
            <a:off x="1350633" y="5615382"/>
            <a:ext cx="543739"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The</a:t>
            </a:r>
          </a:p>
        </p:txBody>
      </p:sp>
      <p:sp>
        <p:nvSpPr>
          <p:cNvPr id="24" name="TextBox 23">
            <a:extLst>
              <a:ext uri="{FF2B5EF4-FFF2-40B4-BE49-F238E27FC236}">
                <a16:creationId xmlns:a16="http://schemas.microsoft.com/office/drawing/2014/main" id="{B6B41369-E7B3-CA31-BB92-63CFB65E6FFF}"/>
              </a:ext>
            </a:extLst>
          </p:cNvPr>
          <p:cNvSpPr txBox="1"/>
          <p:nvPr/>
        </p:nvSpPr>
        <p:spPr>
          <a:xfrm>
            <a:off x="2731299" y="5615382"/>
            <a:ext cx="994183"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students</a:t>
            </a:r>
          </a:p>
        </p:txBody>
      </p:sp>
      <p:sp>
        <p:nvSpPr>
          <p:cNvPr id="25" name="TextBox 24">
            <a:extLst>
              <a:ext uri="{FF2B5EF4-FFF2-40B4-BE49-F238E27FC236}">
                <a16:creationId xmlns:a16="http://schemas.microsoft.com/office/drawing/2014/main" id="{4D3839C6-F969-4E2C-D29E-B740318A94C4}"/>
              </a:ext>
            </a:extLst>
          </p:cNvPr>
          <p:cNvSpPr txBox="1"/>
          <p:nvPr/>
        </p:nvSpPr>
        <p:spPr>
          <a:xfrm>
            <a:off x="4375241" y="5615381"/>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sat</a:t>
            </a:r>
          </a:p>
        </p:txBody>
      </p:sp>
      <p:grpSp>
        <p:nvGrpSpPr>
          <p:cNvPr id="26" name="Group 25">
            <a:extLst>
              <a:ext uri="{FF2B5EF4-FFF2-40B4-BE49-F238E27FC236}">
                <a16:creationId xmlns:a16="http://schemas.microsoft.com/office/drawing/2014/main" id="{15745A34-B189-DA0D-FB4B-5A4B4C089EAE}"/>
              </a:ext>
            </a:extLst>
          </p:cNvPr>
          <p:cNvGrpSpPr/>
          <p:nvPr/>
        </p:nvGrpSpPr>
        <p:grpSpPr>
          <a:xfrm rot="16200000">
            <a:off x="6464494" y="4694158"/>
            <a:ext cx="296765" cy="1033753"/>
            <a:chOff x="2536499" y="5815297"/>
            <a:chExt cx="296765" cy="1033753"/>
          </a:xfrm>
        </p:grpSpPr>
        <p:sp>
          <p:nvSpPr>
            <p:cNvPr id="27" name="Rounded Rectangle 26">
              <a:extLst>
                <a:ext uri="{FF2B5EF4-FFF2-40B4-BE49-F238E27FC236}">
                  <a16:creationId xmlns:a16="http://schemas.microsoft.com/office/drawing/2014/main" id="{A8F193B4-970A-A7FE-B801-C1988E8E0B45}"/>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BD9C25C0-BF50-0C75-B8DD-D4105CE20F79}"/>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A3EA49EA-48E3-C707-2D09-E8DCF1D7CA12}"/>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F7F7D707-5ADC-5699-57BC-0ABCA1973E39}"/>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5E19BC6C-FFDA-BAD0-908E-8FF11C928020}"/>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32" name="TextBox 31">
            <a:extLst>
              <a:ext uri="{FF2B5EF4-FFF2-40B4-BE49-F238E27FC236}">
                <a16:creationId xmlns:a16="http://schemas.microsoft.com/office/drawing/2014/main" id="{1AC44738-51EC-AE27-90DB-EA6676CA255D}"/>
              </a:ext>
            </a:extLst>
          </p:cNvPr>
          <p:cNvSpPr txBox="1"/>
          <p:nvPr/>
        </p:nvSpPr>
        <p:spPr>
          <a:xfrm>
            <a:off x="6096000" y="5613493"/>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at</a:t>
            </a:r>
          </a:p>
        </p:txBody>
      </p:sp>
      <p:sp>
        <p:nvSpPr>
          <p:cNvPr id="33" name="Right Brace 32">
            <a:extLst>
              <a:ext uri="{FF2B5EF4-FFF2-40B4-BE49-F238E27FC236}">
                <a16:creationId xmlns:a16="http://schemas.microsoft.com/office/drawing/2014/main" id="{DA477180-4187-7DBF-2154-85732610D27C}"/>
              </a:ext>
            </a:extLst>
          </p:cNvPr>
          <p:cNvSpPr/>
          <p:nvPr/>
        </p:nvSpPr>
        <p:spPr>
          <a:xfrm rot="16200000">
            <a:off x="4722131" y="2593993"/>
            <a:ext cx="369331" cy="45381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4" name="Picture 33">
            <a:extLst>
              <a:ext uri="{FF2B5EF4-FFF2-40B4-BE49-F238E27FC236}">
                <a16:creationId xmlns:a16="http://schemas.microsoft.com/office/drawing/2014/main" id="{DF6B0667-9410-E4DD-F5D7-3FE31401B0C5}"/>
              </a:ext>
            </a:extLst>
          </p:cNvPr>
          <p:cNvPicPr>
            <a:picLocks noChangeAspect="1"/>
          </p:cNvPicPr>
          <p:nvPr/>
        </p:nvPicPr>
        <p:blipFill>
          <a:blip r:embed="rId3"/>
          <a:stretch>
            <a:fillRect/>
          </a:stretch>
        </p:blipFill>
        <p:spPr>
          <a:xfrm>
            <a:off x="7422696" y="5129045"/>
            <a:ext cx="752031" cy="196477"/>
          </a:xfrm>
          <a:prstGeom prst="rect">
            <a:avLst/>
          </a:prstGeom>
        </p:spPr>
      </p:pic>
      <p:sp>
        <p:nvSpPr>
          <p:cNvPr id="35" name="Right Brace 34">
            <a:extLst>
              <a:ext uri="{FF2B5EF4-FFF2-40B4-BE49-F238E27FC236}">
                <a16:creationId xmlns:a16="http://schemas.microsoft.com/office/drawing/2014/main" id="{2552E771-7805-3FE5-6B9F-82CE5514A513}"/>
              </a:ext>
            </a:extLst>
          </p:cNvPr>
          <p:cNvSpPr/>
          <p:nvPr/>
        </p:nvSpPr>
        <p:spPr>
          <a:xfrm rot="16200000">
            <a:off x="3905816" y="1776188"/>
            <a:ext cx="369331" cy="617074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a:extLst>
              <a:ext uri="{FF2B5EF4-FFF2-40B4-BE49-F238E27FC236}">
                <a16:creationId xmlns:a16="http://schemas.microsoft.com/office/drawing/2014/main" id="{6A728E2F-B83C-BD6E-A73B-5AEC1C881D65}"/>
              </a:ext>
            </a:extLst>
          </p:cNvPr>
          <p:cNvPicPr>
            <a:picLocks noChangeAspect="1"/>
          </p:cNvPicPr>
          <p:nvPr/>
        </p:nvPicPr>
        <p:blipFill>
          <a:blip r:embed="rId4"/>
          <a:stretch>
            <a:fillRect/>
          </a:stretch>
        </p:blipFill>
        <p:spPr>
          <a:xfrm>
            <a:off x="1276431" y="2365066"/>
            <a:ext cx="1827712" cy="369331"/>
          </a:xfrm>
          <a:prstGeom prst="rect">
            <a:avLst/>
          </a:prstGeom>
        </p:spPr>
      </p:pic>
    </p:spTree>
    <p:extLst>
      <p:ext uri="{BB962C8B-B14F-4D97-AF65-F5344CB8AC3E}">
        <p14:creationId xmlns:p14="http://schemas.microsoft.com/office/powerpoint/2010/main" val="29951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F93A15E5-A5BA-3155-4838-4831BA7C800C}"/>
              </a:ext>
            </a:extLst>
          </p:cNvPr>
          <p:cNvSpPr>
            <a:spLocks noGrp="1"/>
          </p:cNvSpPr>
          <p:nvPr>
            <p:ph idx="1"/>
          </p:nvPr>
        </p:nvSpPr>
        <p:spPr/>
        <p:txBody>
          <a:bodyPr>
            <a:normAutofit/>
          </a:bodyPr>
          <a:lstStyle/>
          <a:p>
            <a:r>
              <a:rPr lang="en-US" sz="2200" dirty="0"/>
              <a:t>Apply same weights repeatedly</a:t>
            </a:r>
          </a:p>
          <a:p>
            <a:r>
              <a:rPr lang="en-US" sz="2200" dirty="0"/>
              <a:t>Weight to map inputs to hidden states</a:t>
            </a:r>
          </a:p>
          <a:p>
            <a:r>
              <a:rPr lang="en-US" sz="2200" dirty="0"/>
              <a:t>Weight to bring forward hidden state</a:t>
            </a:r>
          </a:p>
        </p:txBody>
      </p:sp>
      <p:sp>
        <p:nvSpPr>
          <p:cNvPr id="2" name="Title 1">
            <a:extLst>
              <a:ext uri="{FF2B5EF4-FFF2-40B4-BE49-F238E27FC236}">
                <a16:creationId xmlns:a16="http://schemas.microsoft.com/office/drawing/2014/main" id="{8B5605FA-0CED-6B33-E560-5EDD36BFAEF3}"/>
              </a:ext>
            </a:extLst>
          </p:cNvPr>
          <p:cNvSpPr>
            <a:spLocks noGrp="1"/>
          </p:cNvSpPr>
          <p:nvPr>
            <p:ph type="title"/>
          </p:nvPr>
        </p:nvSpPr>
        <p:spPr/>
        <p:txBody>
          <a:bodyPr/>
          <a:lstStyle/>
          <a:p>
            <a:r>
              <a:rPr lang="en-US" dirty="0"/>
              <a:t>Recurrent neural LM</a:t>
            </a:r>
          </a:p>
        </p:txBody>
      </p:sp>
      <p:sp>
        <p:nvSpPr>
          <p:cNvPr id="4" name="Slide Number Placeholder 3">
            <a:extLst>
              <a:ext uri="{FF2B5EF4-FFF2-40B4-BE49-F238E27FC236}">
                <a16:creationId xmlns:a16="http://schemas.microsoft.com/office/drawing/2014/main" id="{CC280FA3-9D67-26FA-DABB-3E17F7421B04}"/>
              </a:ext>
            </a:extLst>
          </p:cNvPr>
          <p:cNvSpPr>
            <a:spLocks noGrp="1"/>
          </p:cNvSpPr>
          <p:nvPr>
            <p:ph type="sldNum" sz="quarter" idx="12"/>
          </p:nvPr>
        </p:nvSpPr>
        <p:spPr/>
        <p:txBody>
          <a:bodyPr/>
          <a:lstStyle/>
          <a:p>
            <a:fld id="{CEEBB499-94B2-CA46-AD5E-BA0E836E9A31}" type="slidenum">
              <a:rPr lang="en-US" smtClean="0"/>
              <a:t>15</a:t>
            </a:fld>
            <a:endParaRPr lang="en-US"/>
          </a:p>
        </p:txBody>
      </p:sp>
      <p:grpSp>
        <p:nvGrpSpPr>
          <p:cNvPr id="5" name="Group 4">
            <a:extLst>
              <a:ext uri="{FF2B5EF4-FFF2-40B4-BE49-F238E27FC236}">
                <a16:creationId xmlns:a16="http://schemas.microsoft.com/office/drawing/2014/main" id="{C3A1949F-9668-EDB6-7835-D91AF083EC3A}"/>
              </a:ext>
            </a:extLst>
          </p:cNvPr>
          <p:cNvGrpSpPr/>
          <p:nvPr/>
        </p:nvGrpSpPr>
        <p:grpSpPr>
          <a:xfrm rot="16200000">
            <a:off x="5698150" y="5067683"/>
            <a:ext cx="296765" cy="1033753"/>
            <a:chOff x="2536499" y="5815297"/>
            <a:chExt cx="296765" cy="1033753"/>
          </a:xfrm>
        </p:grpSpPr>
        <p:sp>
          <p:nvSpPr>
            <p:cNvPr id="6" name="Rounded Rectangle 5">
              <a:extLst>
                <a:ext uri="{FF2B5EF4-FFF2-40B4-BE49-F238E27FC236}">
                  <a16:creationId xmlns:a16="http://schemas.microsoft.com/office/drawing/2014/main" id="{61F47A1D-016F-5AD0-6EB2-63A32F7A04A8}"/>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8516537-EB96-92FE-E028-DDB0DCCDF6E3}"/>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887B27F5-246C-FC70-B6F2-31886546E025}"/>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3B9B6C77-4208-09C6-B59C-37FBE0CEF015}"/>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1F90267-34A5-6402-E8BC-A6483084E3AC}"/>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8708953-10D4-78F3-17E8-B0A4DF2D38FF}"/>
              </a:ext>
            </a:extLst>
          </p:cNvPr>
          <p:cNvGrpSpPr/>
          <p:nvPr/>
        </p:nvGrpSpPr>
        <p:grpSpPr>
          <a:xfrm rot="16200000">
            <a:off x="7330780" y="5067682"/>
            <a:ext cx="296765" cy="1033753"/>
            <a:chOff x="2536499" y="5815297"/>
            <a:chExt cx="296765" cy="1033753"/>
          </a:xfrm>
        </p:grpSpPr>
        <p:sp>
          <p:nvSpPr>
            <p:cNvPr id="12" name="Rounded Rectangle 11">
              <a:extLst>
                <a:ext uri="{FF2B5EF4-FFF2-40B4-BE49-F238E27FC236}">
                  <a16:creationId xmlns:a16="http://schemas.microsoft.com/office/drawing/2014/main" id="{5A7BB793-68D6-782F-94EE-6ED24EF8BC44}"/>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C257774-CBA9-A209-AE6D-14C6E21AC8D2}"/>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8E3D40DC-2162-CA82-167D-163478A43E9D}"/>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29EB0E30-D509-E9A5-2860-F493836ECEED}"/>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381761E-60D8-AE0B-D53A-70ADA7AC4DF4}"/>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494D9AA-54C0-4159-D05E-4FA392A5466D}"/>
              </a:ext>
            </a:extLst>
          </p:cNvPr>
          <p:cNvGrpSpPr/>
          <p:nvPr/>
        </p:nvGrpSpPr>
        <p:grpSpPr>
          <a:xfrm rot="16200000">
            <a:off x="8963410" y="5067682"/>
            <a:ext cx="296765" cy="1033753"/>
            <a:chOff x="2536499" y="5815297"/>
            <a:chExt cx="296765" cy="1033753"/>
          </a:xfrm>
        </p:grpSpPr>
        <p:sp>
          <p:nvSpPr>
            <p:cNvPr id="18" name="Rounded Rectangle 17">
              <a:extLst>
                <a:ext uri="{FF2B5EF4-FFF2-40B4-BE49-F238E27FC236}">
                  <a16:creationId xmlns:a16="http://schemas.microsoft.com/office/drawing/2014/main" id="{5CF22EFE-80D9-5E72-776E-DAA54CB3EAA3}"/>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93A640B0-A4C8-9F81-4909-3C54D826F3D9}"/>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DAA6FBDC-D535-BED9-73A2-B236EF26C435}"/>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F73A719A-9DC6-0635-0374-9FBC8667D94B}"/>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9A9ACB91-6434-F375-7A98-7E21B3F82B2F}"/>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086BCF41-7BD9-F834-FB4B-EFD3A1120E8A}"/>
              </a:ext>
            </a:extLst>
          </p:cNvPr>
          <p:cNvSpPr txBox="1"/>
          <p:nvPr/>
        </p:nvSpPr>
        <p:spPr>
          <a:xfrm>
            <a:off x="5552261" y="5987018"/>
            <a:ext cx="543739"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The</a:t>
            </a:r>
          </a:p>
        </p:txBody>
      </p:sp>
      <p:sp>
        <p:nvSpPr>
          <p:cNvPr id="24" name="TextBox 23">
            <a:extLst>
              <a:ext uri="{FF2B5EF4-FFF2-40B4-BE49-F238E27FC236}">
                <a16:creationId xmlns:a16="http://schemas.microsoft.com/office/drawing/2014/main" id="{3E2A3875-03A0-CFCC-936D-20CD1C7AF3F7}"/>
              </a:ext>
            </a:extLst>
          </p:cNvPr>
          <p:cNvSpPr txBox="1"/>
          <p:nvPr/>
        </p:nvSpPr>
        <p:spPr>
          <a:xfrm>
            <a:off x="6932927" y="5987018"/>
            <a:ext cx="994183"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students</a:t>
            </a:r>
          </a:p>
        </p:txBody>
      </p:sp>
      <p:sp>
        <p:nvSpPr>
          <p:cNvPr id="25" name="TextBox 24">
            <a:extLst>
              <a:ext uri="{FF2B5EF4-FFF2-40B4-BE49-F238E27FC236}">
                <a16:creationId xmlns:a16="http://schemas.microsoft.com/office/drawing/2014/main" id="{E59544D2-6D4B-7FD1-B5C0-CCC22059F5D8}"/>
              </a:ext>
            </a:extLst>
          </p:cNvPr>
          <p:cNvSpPr txBox="1"/>
          <p:nvPr/>
        </p:nvSpPr>
        <p:spPr>
          <a:xfrm>
            <a:off x="8576869" y="5987017"/>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sat</a:t>
            </a:r>
          </a:p>
        </p:txBody>
      </p:sp>
      <p:grpSp>
        <p:nvGrpSpPr>
          <p:cNvPr id="26" name="Group 25">
            <a:extLst>
              <a:ext uri="{FF2B5EF4-FFF2-40B4-BE49-F238E27FC236}">
                <a16:creationId xmlns:a16="http://schemas.microsoft.com/office/drawing/2014/main" id="{CA6010CB-9AEB-4ECF-520E-CDE05FFA9C8B}"/>
              </a:ext>
            </a:extLst>
          </p:cNvPr>
          <p:cNvGrpSpPr/>
          <p:nvPr/>
        </p:nvGrpSpPr>
        <p:grpSpPr>
          <a:xfrm rot="16200000">
            <a:off x="10666122" y="5065794"/>
            <a:ext cx="296765" cy="1033753"/>
            <a:chOff x="2536499" y="5815297"/>
            <a:chExt cx="296765" cy="1033753"/>
          </a:xfrm>
        </p:grpSpPr>
        <p:sp>
          <p:nvSpPr>
            <p:cNvPr id="27" name="Rounded Rectangle 26">
              <a:extLst>
                <a:ext uri="{FF2B5EF4-FFF2-40B4-BE49-F238E27FC236}">
                  <a16:creationId xmlns:a16="http://schemas.microsoft.com/office/drawing/2014/main" id="{8F989227-81EA-88C0-4638-EE0F8238B9D3}"/>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5AE929B-78FB-8C10-1DC4-C25966410241}"/>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48E3B941-9E92-508F-B118-761046DF8C37}"/>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ABF43DBC-C4D6-AD04-40E5-C9981CEB219F}"/>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492FE2A-4011-5672-ACB0-08085CE7DBDF}"/>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32" name="TextBox 31">
            <a:extLst>
              <a:ext uri="{FF2B5EF4-FFF2-40B4-BE49-F238E27FC236}">
                <a16:creationId xmlns:a16="http://schemas.microsoft.com/office/drawing/2014/main" id="{669335A1-23ED-E58A-6F7A-B8E9A0AB678C}"/>
              </a:ext>
            </a:extLst>
          </p:cNvPr>
          <p:cNvSpPr txBox="1"/>
          <p:nvPr/>
        </p:nvSpPr>
        <p:spPr>
          <a:xfrm>
            <a:off x="10297628" y="5985129"/>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at</a:t>
            </a:r>
          </a:p>
        </p:txBody>
      </p:sp>
      <p:pic>
        <p:nvPicPr>
          <p:cNvPr id="39" name="Content Placeholder 35">
            <a:extLst>
              <a:ext uri="{FF2B5EF4-FFF2-40B4-BE49-F238E27FC236}">
                <a16:creationId xmlns:a16="http://schemas.microsoft.com/office/drawing/2014/main" id="{B6C2DCDE-076A-31BA-F793-400936DEC65D}"/>
              </a:ext>
            </a:extLst>
          </p:cNvPr>
          <p:cNvPicPr>
            <a:picLocks noChangeAspect="1"/>
          </p:cNvPicPr>
          <p:nvPr/>
        </p:nvPicPr>
        <p:blipFill>
          <a:blip r:embed="rId3"/>
          <a:stretch>
            <a:fillRect/>
          </a:stretch>
        </p:blipFill>
        <p:spPr>
          <a:xfrm>
            <a:off x="5357759" y="5092579"/>
            <a:ext cx="970812" cy="212706"/>
          </a:xfrm>
          <a:prstGeom prst="rect">
            <a:avLst/>
          </a:prstGeom>
        </p:spPr>
      </p:pic>
      <p:pic>
        <p:nvPicPr>
          <p:cNvPr id="40" name="Content Placeholder 35">
            <a:extLst>
              <a:ext uri="{FF2B5EF4-FFF2-40B4-BE49-F238E27FC236}">
                <a16:creationId xmlns:a16="http://schemas.microsoft.com/office/drawing/2014/main" id="{EDB5DB10-F318-B660-97C2-0444B3705180}"/>
              </a:ext>
            </a:extLst>
          </p:cNvPr>
          <p:cNvPicPr>
            <a:picLocks noChangeAspect="1"/>
          </p:cNvPicPr>
          <p:nvPr/>
        </p:nvPicPr>
        <p:blipFill>
          <a:blip r:embed="rId3"/>
          <a:stretch>
            <a:fillRect/>
          </a:stretch>
        </p:blipFill>
        <p:spPr>
          <a:xfrm>
            <a:off x="6939862" y="5084500"/>
            <a:ext cx="970812" cy="212706"/>
          </a:xfrm>
          <a:prstGeom prst="rect">
            <a:avLst/>
          </a:prstGeom>
        </p:spPr>
      </p:pic>
      <p:pic>
        <p:nvPicPr>
          <p:cNvPr id="41" name="Content Placeholder 35">
            <a:extLst>
              <a:ext uri="{FF2B5EF4-FFF2-40B4-BE49-F238E27FC236}">
                <a16:creationId xmlns:a16="http://schemas.microsoft.com/office/drawing/2014/main" id="{285278CB-FBE6-1005-6F3B-8708C4D7C2F1}"/>
              </a:ext>
            </a:extLst>
          </p:cNvPr>
          <p:cNvPicPr>
            <a:picLocks noChangeAspect="1"/>
          </p:cNvPicPr>
          <p:nvPr/>
        </p:nvPicPr>
        <p:blipFill>
          <a:blip r:embed="rId3"/>
          <a:stretch>
            <a:fillRect/>
          </a:stretch>
        </p:blipFill>
        <p:spPr>
          <a:xfrm>
            <a:off x="8576869" y="5064325"/>
            <a:ext cx="970812" cy="212706"/>
          </a:xfrm>
          <a:prstGeom prst="rect">
            <a:avLst/>
          </a:prstGeom>
        </p:spPr>
      </p:pic>
      <p:pic>
        <p:nvPicPr>
          <p:cNvPr id="42" name="Content Placeholder 35">
            <a:extLst>
              <a:ext uri="{FF2B5EF4-FFF2-40B4-BE49-F238E27FC236}">
                <a16:creationId xmlns:a16="http://schemas.microsoft.com/office/drawing/2014/main" id="{FA86C645-12EF-2D89-9ED3-EF32AD2ED8D4}"/>
              </a:ext>
            </a:extLst>
          </p:cNvPr>
          <p:cNvPicPr>
            <a:picLocks noChangeAspect="1"/>
          </p:cNvPicPr>
          <p:nvPr/>
        </p:nvPicPr>
        <p:blipFill>
          <a:blip r:embed="rId3"/>
          <a:stretch>
            <a:fillRect/>
          </a:stretch>
        </p:blipFill>
        <p:spPr>
          <a:xfrm>
            <a:off x="10297628" y="5059755"/>
            <a:ext cx="970812" cy="212706"/>
          </a:xfrm>
          <a:prstGeom prst="rect">
            <a:avLst/>
          </a:prstGeom>
        </p:spPr>
      </p:pic>
      <p:grpSp>
        <p:nvGrpSpPr>
          <p:cNvPr id="49" name="Group 48">
            <a:extLst>
              <a:ext uri="{FF2B5EF4-FFF2-40B4-BE49-F238E27FC236}">
                <a16:creationId xmlns:a16="http://schemas.microsoft.com/office/drawing/2014/main" id="{4E501FD6-8950-AAB0-CBF4-D46F184A0E9F}"/>
              </a:ext>
            </a:extLst>
          </p:cNvPr>
          <p:cNvGrpSpPr/>
          <p:nvPr/>
        </p:nvGrpSpPr>
        <p:grpSpPr>
          <a:xfrm>
            <a:off x="5731266" y="3619872"/>
            <a:ext cx="296765" cy="1033753"/>
            <a:chOff x="2434899" y="3281341"/>
            <a:chExt cx="296765" cy="1033753"/>
          </a:xfrm>
        </p:grpSpPr>
        <p:sp>
          <p:nvSpPr>
            <p:cNvPr id="44" name="Rounded Rectangle 43">
              <a:extLst>
                <a:ext uri="{FF2B5EF4-FFF2-40B4-BE49-F238E27FC236}">
                  <a16:creationId xmlns:a16="http://schemas.microsoft.com/office/drawing/2014/main" id="{32939565-241A-FC7F-DDEF-67859B85F318}"/>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9777A08D-9E50-3C7E-D0A1-BFA7AEE0ABD9}"/>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B8DEA82E-CD80-60E1-4C9C-FBD2351214F2}"/>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3790FE1D-850C-C8B1-482B-CBCC066F579C}"/>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C2D3C0BB-E8F0-3965-DD06-F6935BF4BB36}"/>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A174C04F-E9C9-A98B-88AB-5A7C057F86C0}"/>
              </a:ext>
            </a:extLst>
          </p:cNvPr>
          <p:cNvGrpSpPr/>
          <p:nvPr/>
        </p:nvGrpSpPr>
        <p:grpSpPr>
          <a:xfrm>
            <a:off x="7276885" y="3619872"/>
            <a:ext cx="296765" cy="1033753"/>
            <a:chOff x="2434899" y="3281341"/>
            <a:chExt cx="296765" cy="1033753"/>
          </a:xfrm>
        </p:grpSpPr>
        <p:sp>
          <p:nvSpPr>
            <p:cNvPr id="51" name="Rounded Rectangle 50">
              <a:extLst>
                <a:ext uri="{FF2B5EF4-FFF2-40B4-BE49-F238E27FC236}">
                  <a16:creationId xmlns:a16="http://schemas.microsoft.com/office/drawing/2014/main" id="{6CB036C4-0183-8A26-325A-FC0EF72BA176}"/>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51C55CFF-33D8-23D6-51D4-531D2F7EDAF6}"/>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427EE525-C1B0-628A-C72C-D9347A3CA445}"/>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06A47AEE-1BD4-6634-6A62-4A3476A93148}"/>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5B2D1690-4ADC-77FD-3B49-16C13139E6BC}"/>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0F97AD2F-3CB9-ECA7-75F1-6AD3B1EA18A1}"/>
              </a:ext>
            </a:extLst>
          </p:cNvPr>
          <p:cNvGrpSpPr/>
          <p:nvPr/>
        </p:nvGrpSpPr>
        <p:grpSpPr>
          <a:xfrm>
            <a:off x="8948352" y="3616504"/>
            <a:ext cx="296765" cy="1033753"/>
            <a:chOff x="2434899" y="3281341"/>
            <a:chExt cx="296765" cy="1033753"/>
          </a:xfrm>
        </p:grpSpPr>
        <p:sp>
          <p:nvSpPr>
            <p:cNvPr id="57" name="Rounded Rectangle 56">
              <a:extLst>
                <a:ext uri="{FF2B5EF4-FFF2-40B4-BE49-F238E27FC236}">
                  <a16:creationId xmlns:a16="http://schemas.microsoft.com/office/drawing/2014/main" id="{C376D30B-0955-37C7-E3ED-E9A00547847D}"/>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FBD8ED92-9D79-EA89-2D13-71689C7EFB95}"/>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8D29ED10-F3D2-98BD-178C-11F377F31B87}"/>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56CB8139-4DBE-6FCF-496D-FCEE3FF61DB1}"/>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8462BEBA-C3FD-075D-3D62-9ADDDC058955}"/>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6B82E40F-5B63-75FC-2C73-D56ACFD98FEA}"/>
              </a:ext>
            </a:extLst>
          </p:cNvPr>
          <p:cNvGrpSpPr/>
          <p:nvPr/>
        </p:nvGrpSpPr>
        <p:grpSpPr>
          <a:xfrm>
            <a:off x="10662754" y="3613136"/>
            <a:ext cx="296765" cy="1033753"/>
            <a:chOff x="2434899" y="3281341"/>
            <a:chExt cx="296765" cy="1033753"/>
          </a:xfrm>
        </p:grpSpPr>
        <p:sp>
          <p:nvSpPr>
            <p:cNvPr id="63" name="Rounded Rectangle 62">
              <a:extLst>
                <a:ext uri="{FF2B5EF4-FFF2-40B4-BE49-F238E27FC236}">
                  <a16:creationId xmlns:a16="http://schemas.microsoft.com/office/drawing/2014/main" id="{2C450430-8746-8DD2-C718-705C98100D4B}"/>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70C27204-D2E8-DC98-15CE-E121DC95C1FF}"/>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D0602B6C-DDB0-6903-F94B-A58B65625961}"/>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06D44308-AC81-0E80-03AC-1A2C4529185B}"/>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AA19694B-E6E9-1C64-EDFF-51C8E541D8E3}"/>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cxnSp>
        <p:nvCxnSpPr>
          <p:cNvPr id="70" name="Straight Arrow Connector 69">
            <a:extLst>
              <a:ext uri="{FF2B5EF4-FFF2-40B4-BE49-F238E27FC236}">
                <a16:creationId xmlns:a16="http://schemas.microsoft.com/office/drawing/2014/main" id="{3A26CF73-5851-E1C3-1DA2-EFBA182541CE}"/>
              </a:ext>
            </a:extLst>
          </p:cNvPr>
          <p:cNvCxnSpPr>
            <a:stCxn id="44" idx="0"/>
            <a:endCxn id="51" idx="2"/>
          </p:cNvCxnSpPr>
          <p:nvPr/>
        </p:nvCxnSpPr>
        <p:spPr>
          <a:xfrm>
            <a:off x="6028031" y="4136749"/>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62CAF034-27CB-1DF7-8400-BCA15EEC5E65}"/>
              </a:ext>
            </a:extLst>
          </p:cNvPr>
          <p:cNvCxnSpPr/>
          <p:nvPr/>
        </p:nvCxnSpPr>
        <p:spPr>
          <a:xfrm>
            <a:off x="7597291" y="4136957"/>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89D7BB3-8905-53BB-946A-757820480D4E}"/>
              </a:ext>
            </a:extLst>
          </p:cNvPr>
          <p:cNvCxnSpPr/>
          <p:nvPr/>
        </p:nvCxnSpPr>
        <p:spPr>
          <a:xfrm>
            <a:off x="9314933" y="4157321"/>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CE0ECDD5-0BA7-24B5-440A-4AFB5D28230C}"/>
              </a:ext>
            </a:extLst>
          </p:cNvPr>
          <p:cNvPicPr>
            <a:picLocks noChangeAspect="1"/>
          </p:cNvPicPr>
          <p:nvPr/>
        </p:nvPicPr>
        <p:blipFill>
          <a:blip r:embed="rId4"/>
          <a:stretch>
            <a:fillRect/>
          </a:stretch>
        </p:blipFill>
        <p:spPr>
          <a:xfrm>
            <a:off x="6198691" y="4204208"/>
            <a:ext cx="938770" cy="173517"/>
          </a:xfrm>
          <a:prstGeom prst="rect">
            <a:avLst/>
          </a:prstGeom>
        </p:spPr>
      </p:pic>
      <p:cxnSp>
        <p:nvCxnSpPr>
          <p:cNvPr id="74" name="Straight Arrow Connector 73">
            <a:extLst>
              <a:ext uri="{FF2B5EF4-FFF2-40B4-BE49-F238E27FC236}">
                <a16:creationId xmlns:a16="http://schemas.microsoft.com/office/drawing/2014/main" id="{BB643C71-7068-CE6C-6CDF-B844B74E6A65}"/>
              </a:ext>
            </a:extLst>
          </p:cNvPr>
          <p:cNvCxnSpPr>
            <a:cxnSpLocks/>
            <a:endCxn id="44" idx="3"/>
          </p:cNvCxnSpPr>
          <p:nvPr/>
        </p:nvCxnSpPr>
        <p:spPr>
          <a:xfrm flipV="1">
            <a:off x="5879648" y="4653625"/>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FC1344E4-9CA8-542B-F14F-51EE80211D97}"/>
              </a:ext>
            </a:extLst>
          </p:cNvPr>
          <p:cNvCxnSpPr>
            <a:cxnSpLocks/>
          </p:cNvCxnSpPr>
          <p:nvPr/>
        </p:nvCxnSpPr>
        <p:spPr>
          <a:xfrm flipV="1">
            <a:off x="7425265" y="467463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FE4E72BE-B2DC-629E-75A5-5CB58698F2BA}"/>
              </a:ext>
            </a:extLst>
          </p:cNvPr>
          <p:cNvCxnSpPr>
            <a:cxnSpLocks/>
          </p:cNvCxnSpPr>
          <p:nvPr/>
        </p:nvCxnSpPr>
        <p:spPr>
          <a:xfrm flipV="1">
            <a:off x="9108425" y="4653625"/>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6D3F4D34-8492-769F-9953-19DB87870E66}"/>
              </a:ext>
            </a:extLst>
          </p:cNvPr>
          <p:cNvCxnSpPr>
            <a:cxnSpLocks/>
          </p:cNvCxnSpPr>
          <p:nvPr/>
        </p:nvCxnSpPr>
        <p:spPr>
          <a:xfrm flipV="1">
            <a:off x="10836462" y="467463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C88B31A8-7C60-89BE-FEF9-E850D37B18F3}"/>
              </a:ext>
            </a:extLst>
          </p:cNvPr>
          <p:cNvCxnSpPr>
            <a:cxnSpLocks/>
          </p:cNvCxnSpPr>
          <p:nvPr/>
        </p:nvCxnSpPr>
        <p:spPr>
          <a:xfrm flipV="1">
            <a:off x="10836462" y="320646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Picture 80">
            <a:extLst>
              <a:ext uri="{FF2B5EF4-FFF2-40B4-BE49-F238E27FC236}">
                <a16:creationId xmlns:a16="http://schemas.microsoft.com/office/drawing/2014/main" id="{11F3B087-96DE-AAE2-DA8D-04505BC5C565}"/>
              </a:ext>
            </a:extLst>
          </p:cNvPr>
          <p:cNvPicPr>
            <a:picLocks noChangeAspect="1"/>
          </p:cNvPicPr>
          <p:nvPr/>
        </p:nvPicPr>
        <p:blipFill>
          <a:blip r:embed="rId5"/>
          <a:stretch>
            <a:fillRect/>
          </a:stretch>
        </p:blipFill>
        <p:spPr>
          <a:xfrm>
            <a:off x="10965914" y="3262360"/>
            <a:ext cx="1184934" cy="234580"/>
          </a:xfrm>
          <a:prstGeom prst="rect">
            <a:avLst/>
          </a:prstGeom>
        </p:spPr>
      </p:pic>
      <p:sp>
        <p:nvSpPr>
          <p:cNvPr id="82" name="TextBox 81">
            <a:extLst>
              <a:ext uri="{FF2B5EF4-FFF2-40B4-BE49-F238E27FC236}">
                <a16:creationId xmlns:a16="http://schemas.microsoft.com/office/drawing/2014/main" id="{7999E621-9B5F-E270-7F60-FD9701607D77}"/>
              </a:ext>
            </a:extLst>
          </p:cNvPr>
          <p:cNvSpPr txBox="1"/>
          <p:nvPr/>
        </p:nvSpPr>
        <p:spPr>
          <a:xfrm>
            <a:off x="10297628" y="2239602"/>
            <a:ext cx="2089083" cy="1107996"/>
          </a:xfrm>
          <a:prstGeom prst="rect">
            <a:avLst/>
          </a:prstGeom>
          <a:noFill/>
        </p:spPr>
        <p:txBody>
          <a:bodyPr wrap="square" rtlCol="0">
            <a:spAutoFit/>
          </a:bodyPr>
          <a:lstStyle/>
          <a:p>
            <a:r>
              <a:rPr lang="en-US" sz="1100" dirty="0">
                <a:latin typeface="Consolas" panose="020B0609020204030204" pitchFamily="49" charset="0"/>
                <a:cs typeface="Consolas" panose="020B0609020204030204" pitchFamily="49" charset="0"/>
              </a:rPr>
              <a:t>{desks: 0.53</a:t>
            </a:r>
          </a:p>
          <a:p>
            <a:r>
              <a:rPr lang="en-US" sz="1100" dirty="0">
                <a:latin typeface="Consolas" panose="020B0609020204030204" pitchFamily="49" charset="0"/>
                <a:cs typeface="Consolas" panose="020B0609020204030204" pitchFamily="49" charset="0"/>
              </a:rPr>
              <a:t>tables: 0.38</a:t>
            </a:r>
          </a:p>
          <a:p>
            <a:r>
              <a:rPr lang="en-US" sz="1100" dirty="0">
                <a:latin typeface="Consolas" panose="020B0609020204030204" pitchFamily="49" charset="0"/>
                <a:cs typeface="Consolas" panose="020B0609020204030204" pitchFamily="49" charset="0"/>
              </a:rPr>
              <a:t>chairs: 0.21</a:t>
            </a:r>
          </a:p>
          <a:p>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bananas: 0.00001}</a:t>
            </a:r>
          </a:p>
          <a:p>
            <a:endParaRPr lang="en-US" sz="1100" dirty="0">
              <a:latin typeface="Consolas" panose="020B0609020204030204" pitchFamily="49" charset="0"/>
              <a:cs typeface="Consolas" panose="020B0609020204030204" pitchFamily="49" charset="0"/>
            </a:endParaRPr>
          </a:p>
        </p:txBody>
      </p:sp>
      <p:pic>
        <p:nvPicPr>
          <p:cNvPr id="84" name="Picture 83">
            <a:extLst>
              <a:ext uri="{FF2B5EF4-FFF2-40B4-BE49-F238E27FC236}">
                <a16:creationId xmlns:a16="http://schemas.microsoft.com/office/drawing/2014/main" id="{6F01EB02-34C6-6C02-5FDB-2E1E044A4360}"/>
              </a:ext>
            </a:extLst>
          </p:cNvPr>
          <p:cNvPicPr>
            <a:picLocks noChangeAspect="1"/>
          </p:cNvPicPr>
          <p:nvPr/>
        </p:nvPicPr>
        <p:blipFill>
          <a:blip r:embed="rId4"/>
          <a:stretch>
            <a:fillRect/>
          </a:stretch>
        </p:blipFill>
        <p:spPr>
          <a:xfrm>
            <a:off x="7770149" y="4209330"/>
            <a:ext cx="938770" cy="173517"/>
          </a:xfrm>
          <a:prstGeom prst="rect">
            <a:avLst/>
          </a:prstGeom>
        </p:spPr>
      </p:pic>
      <p:pic>
        <p:nvPicPr>
          <p:cNvPr id="85" name="Picture 84">
            <a:extLst>
              <a:ext uri="{FF2B5EF4-FFF2-40B4-BE49-F238E27FC236}">
                <a16:creationId xmlns:a16="http://schemas.microsoft.com/office/drawing/2014/main" id="{E04115CF-7917-F27F-10AB-B592C0531D28}"/>
              </a:ext>
            </a:extLst>
          </p:cNvPr>
          <p:cNvPicPr>
            <a:picLocks noChangeAspect="1"/>
          </p:cNvPicPr>
          <p:nvPr/>
        </p:nvPicPr>
        <p:blipFill>
          <a:blip r:embed="rId4"/>
          <a:stretch>
            <a:fillRect/>
          </a:stretch>
        </p:blipFill>
        <p:spPr>
          <a:xfrm>
            <a:off x="9509032" y="4212698"/>
            <a:ext cx="938770" cy="173517"/>
          </a:xfrm>
          <a:prstGeom prst="rect">
            <a:avLst/>
          </a:prstGeom>
        </p:spPr>
      </p:pic>
      <p:sp>
        <p:nvSpPr>
          <p:cNvPr id="3" name="TextBox 2">
            <a:extLst>
              <a:ext uri="{FF2B5EF4-FFF2-40B4-BE49-F238E27FC236}">
                <a16:creationId xmlns:a16="http://schemas.microsoft.com/office/drawing/2014/main" id="{D2464521-C8C0-A9E2-D7F0-0BE7146B78FF}"/>
              </a:ext>
            </a:extLst>
          </p:cNvPr>
          <p:cNvSpPr txBox="1"/>
          <p:nvPr/>
        </p:nvSpPr>
        <p:spPr>
          <a:xfrm>
            <a:off x="967264" y="4048368"/>
            <a:ext cx="2721707" cy="738664"/>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Elman, 1990</a:t>
            </a:r>
          </a:p>
          <a:p>
            <a:r>
              <a:rPr lang="en-US" sz="1400" dirty="0">
                <a:latin typeface="Calibri" panose="020F0502020204030204" pitchFamily="34" charset="0"/>
                <a:cs typeface="Calibri" panose="020F0502020204030204" pitchFamily="34" charset="0"/>
              </a:rPr>
              <a:t>Bengio et al.,1994</a:t>
            </a:r>
          </a:p>
          <a:p>
            <a:r>
              <a:rPr lang="en-US" sz="1400" dirty="0">
                <a:latin typeface="Calibri" panose="020F0502020204030204" pitchFamily="34" charset="0"/>
                <a:cs typeface="Calibri" panose="020F0502020204030204" pitchFamily="34" charset="0"/>
              </a:rPr>
              <a:t>Hochreiter and </a:t>
            </a:r>
            <a:r>
              <a:rPr lang="en-US" sz="1400" dirty="0" err="1">
                <a:latin typeface="Calibri" panose="020F0502020204030204" pitchFamily="34" charset="0"/>
                <a:cs typeface="Calibri" panose="020F0502020204030204" pitchFamily="34" charset="0"/>
              </a:rPr>
              <a:t>Schmidhuber</a:t>
            </a:r>
            <a:r>
              <a:rPr lang="en-US" sz="1400" dirty="0">
                <a:latin typeface="Calibri" panose="020F0502020204030204" pitchFamily="34" charset="0"/>
                <a:cs typeface="Calibri" panose="020F0502020204030204" pitchFamily="34" charset="0"/>
              </a:rPr>
              <a:t>, 1997</a:t>
            </a:r>
          </a:p>
        </p:txBody>
      </p:sp>
    </p:spTree>
    <p:extLst>
      <p:ext uri="{BB962C8B-B14F-4D97-AF65-F5344CB8AC3E}">
        <p14:creationId xmlns:p14="http://schemas.microsoft.com/office/powerpoint/2010/main" val="331921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2" grpId="0"/>
      <p:bldP spid="8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9834-CADA-8054-022B-BFBB0DE2D5A0}"/>
              </a:ext>
            </a:extLst>
          </p:cNvPr>
          <p:cNvSpPr>
            <a:spLocks noGrp="1"/>
          </p:cNvSpPr>
          <p:nvPr>
            <p:ph type="title"/>
          </p:nvPr>
        </p:nvSpPr>
        <p:spPr/>
        <p:txBody>
          <a:bodyPr/>
          <a:lstStyle/>
          <a:p>
            <a:r>
              <a:rPr lang="en-US" dirty="0"/>
              <a:t>Detour: Contextualized embeddings</a:t>
            </a:r>
          </a:p>
        </p:txBody>
      </p:sp>
      <p:sp>
        <p:nvSpPr>
          <p:cNvPr id="3" name="Content Placeholder 2">
            <a:extLst>
              <a:ext uri="{FF2B5EF4-FFF2-40B4-BE49-F238E27FC236}">
                <a16:creationId xmlns:a16="http://schemas.microsoft.com/office/drawing/2014/main" id="{EA6992CA-A73C-11CD-3728-9459B8941A44}"/>
              </a:ext>
            </a:extLst>
          </p:cNvPr>
          <p:cNvSpPr>
            <a:spLocks noGrp="1"/>
          </p:cNvSpPr>
          <p:nvPr>
            <p:ph idx="1"/>
          </p:nvPr>
        </p:nvSpPr>
        <p:spPr/>
        <p:txBody>
          <a:bodyPr/>
          <a:lstStyle/>
          <a:p>
            <a:r>
              <a:rPr lang="en-US" dirty="0"/>
              <a:t>In contrast to something like GLOVE (Pennington et al., 2014) or word2vec (</a:t>
            </a:r>
            <a:r>
              <a:rPr lang="en-US" dirty="0" err="1"/>
              <a:t>Mikolov</a:t>
            </a:r>
            <a:r>
              <a:rPr lang="en-US" dirty="0"/>
              <a:t> et al., 2013)</a:t>
            </a:r>
          </a:p>
          <a:p>
            <a:pPr lvl="1"/>
            <a:r>
              <a:rPr lang="en-US" dirty="0"/>
              <a:t>These embeddings were fixed per word: “apple” means the same thing no matter the context</a:t>
            </a:r>
          </a:p>
          <a:p>
            <a:r>
              <a:rPr lang="en-US" dirty="0"/>
              <a:t>Context matters</a:t>
            </a:r>
          </a:p>
          <a:p>
            <a:pPr lvl="1"/>
            <a:r>
              <a:rPr lang="en-US" dirty="0"/>
              <a:t>“</a:t>
            </a:r>
            <a:r>
              <a:rPr lang="en-US" i="1" dirty="0"/>
              <a:t>I ate an apple” </a:t>
            </a:r>
            <a:r>
              <a:rPr lang="en-US" dirty="0"/>
              <a:t>is (hopefully) talking about a different </a:t>
            </a:r>
            <a:r>
              <a:rPr lang="en-US" i="1" dirty="0"/>
              <a:t>apple</a:t>
            </a:r>
            <a:r>
              <a:rPr lang="en-US" dirty="0"/>
              <a:t> than </a:t>
            </a:r>
            <a:r>
              <a:rPr lang="en-US" i="1" dirty="0"/>
              <a:t>“Apple stock rose by 0.5%”</a:t>
            </a:r>
          </a:p>
          <a:p>
            <a:r>
              <a:rPr lang="en-US" dirty="0"/>
              <a:t>We want our embeddings to be “contextualized”, i.e. different given different contexts</a:t>
            </a:r>
          </a:p>
          <a:p>
            <a:r>
              <a:rPr lang="en-US" dirty="0"/>
              <a:t>RNNs can actually give us “contextualized” embeddings </a:t>
            </a:r>
          </a:p>
        </p:txBody>
      </p:sp>
    </p:spTree>
    <p:extLst>
      <p:ext uri="{BB962C8B-B14F-4D97-AF65-F5344CB8AC3E}">
        <p14:creationId xmlns:p14="http://schemas.microsoft.com/office/powerpoint/2010/main" val="2485661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F7F7-F30E-D7A0-FCF1-770C5C34CE00}"/>
            </a:ext>
          </a:extLst>
        </p:cNvPr>
        <p:cNvGrpSpPr/>
        <p:nvPr/>
      </p:nvGrpSpPr>
      <p:grpSpPr>
        <a:xfrm>
          <a:off x="0" y="0"/>
          <a:ext cx="0" cy="0"/>
          <a:chOff x="0" y="0"/>
          <a:chExt cx="0" cy="0"/>
        </a:xfrm>
      </p:grpSpPr>
      <p:sp>
        <p:nvSpPr>
          <p:cNvPr id="38" name="Content Placeholder 37">
            <a:extLst>
              <a:ext uri="{FF2B5EF4-FFF2-40B4-BE49-F238E27FC236}">
                <a16:creationId xmlns:a16="http://schemas.microsoft.com/office/drawing/2014/main" id="{D9686D62-B8AF-7AAE-8963-A93EC4BAD02F}"/>
              </a:ext>
            </a:extLst>
          </p:cNvPr>
          <p:cNvSpPr>
            <a:spLocks noGrp="1"/>
          </p:cNvSpPr>
          <p:nvPr>
            <p:ph idx="1"/>
          </p:nvPr>
        </p:nvSpPr>
        <p:spPr/>
        <p:txBody>
          <a:bodyPr>
            <a:normAutofit/>
          </a:bodyPr>
          <a:lstStyle/>
          <a:p>
            <a:r>
              <a:rPr lang="en-US" sz="2200" dirty="0"/>
              <a:t>What if we just take the hidden state instead of the embedding?</a:t>
            </a:r>
          </a:p>
          <a:p>
            <a:r>
              <a:rPr lang="en-US" sz="2200" dirty="0"/>
              <a:t>Now </a:t>
            </a:r>
            <a:r>
              <a:rPr lang="en-US" sz="2200" i="1" dirty="0"/>
              <a:t>sat</a:t>
            </a:r>
            <a:r>
              <a:rPr lang="en-US" sz="2200" dirty="0"/>
              <a:t> depends on “The students” and maybe encodes something different</a:t>
            </a:r>
            <a:br>
              <a:rPr lang="en-US" sz="2200" dirty="0"/>
            </a:br>
            <a:r>
              <a:rPr lang="en-US" sz="2200" dirty="0"/>
              <a:t>from “The elephants sat”</a:t>
            </a:r>
          </a:p>
          <a:p>
            <a:r>
              <a:rPr lang="en-US" sz="2200" dirty="0"/>
              <a:t>We can make this bidirectional to get the right context</a:t>
            </a:r>
          </a:p>
          <a:p>
            <a:r>
              <a:rPr lang="en-US" sz="2200" dirty="0"/>
              <a:t>This was done pre-BERT</a:t>
            </a:r>
          </a:p>
          <a:p>
            <a:pPr lvl="1"/>
            <a:r>
              <a:rPr lang="en-US" sz="1800" dirty="0"/>
              <a:t>ELMO (Peters et al., 2018)</a:t>
            </a:r>
          </a:p>
          <a:p>
            <a:pPr lvl="2"/>
            <a:r>
              <a:rPr lang="en-US" sz="1400" dirty="0"/>
              <a:t>Feb. 2018</a:t>
            </a:r>
          </a:p>
          <a:p>
            <a:pPr lvl="1"/>
            <a:r>
              <a:rPr lang="en-US" sz="1800" dirty="0"/>
              <a:t>BERT (Devlin et al., 2018)</a:t>
            </a:r>
          </a:p>
          <a:p>
            <a:pPr lvl="2"/>
            <a:r>
              <a:rPr lang="en-US" sz="1400" b="1" dirty="0"/>
              <a:t>Oct. 2018</a:t>
            </a:r>
          </a:p>
          <a:p>
            <a:r>
              <a:rPr lang="en-US" sz="2200" dirty="0"/>
              <a:t>We’ll come back to this</a:t>
            </a:r>
          </a:p>
        </p:txBody>
      </p:sp>
      <p:sp>
        <p:nvSpPr>
          <p:cNvPr id="2" name="Title 1">
            <a:extLst>
              <a:ext uri="{FF2B5EF4-FFF2-40B4-BE49-F238E27FC236}">
                <a16:creationId xmlns:a16="http://schemas.microsoft.com/office/drawing/2014/main" id="{041E2355-3B4B-0FDC-184C-DAFD25CA419D}"/>
              </a:ext>
            </a:extLst>
          </p:cNvPr>
          <p:cNvSpPr>
            <a:spLocks noGrp="1"/>
          </p:cNvSpPr>
          <p:nvPr>
            <p:ph type="title"/>
          </p:nvPr>
        </p:nvSpPr>
        <p:spPr/>
        <p:txBody>
          <a:bodyPr/>
          <a:lstStyle/>
          <a:p>
            <a:r>
              <a:rPr lang="en-US" dirty="0"/>
              <a:t>Recurrent neural LM</a:t>
            </a:r>
          </a:p>
        </p:txBody>
      </p:sp>
      <p:sp>
        <p:nvSpPr>
          <p:cNvPr id="4" name="Slide Number Placeholder 3">
            <a:extLst>
              <a:ext uri="{FF2B5EF4-FFF2-40B4-BE49-F238E27FC236}">
                <a16:creationId xmlns:a16="http://schemas.microsoft.com/office/drawing/2014/main" id="{45E60B5A-56C3-9FD3-01D6-48326D02744E}"/>
              </a:ext>
            </a:extLst>
          </p:cNvPr>
          <p:cNvSpPr>
            <a:spLocks noGrp="1"/>
          </p:cNvSpPr>
          <p:nvPr>
            <p:ph type="sldNum" sz="quarter" idx="12"/>
          </p:nvPr>
        </p:nvSpPr>
        <p:spPr/>
        <p:txBody>
          <a:bodyPr/>
          <a:lstStyle/>
          <a:p>
            <a:fld id="{CEEBB499-94B2-CA46-AD5E-BA0E836E9A31}" type="slidenum">
              <a:rPr lang="en-US" smtClean="0"/>
              <a:t>17</a:t>
            </a:fld>
            <a:endParaRPr lang="en-US"/>
          </a:p>
        </p:txBody>
      </p:sp>
      <p:grpSp>
        <p:nvGrpSpPr>
          <p:cNvPr id="5" name="Group 4">
            <a:extLst>
              <a:ext uri="{FF2B5EF4-FFF2-40B4-BE49-F238E27FC236}">
                <a16:creationId xmlns:a16="http://schemas.microsoft.com/office/drawing/2014/main" id="{B5216DE3-87B0-374D-756F-D408324D4464}"/>
              </a:ext>
            </a:extLst>
          </p:cNvPr>
          <p:cNvGrpSpPr/>
          <p:nvPr/>
        </p:nvGrpSpPr>
        <p:grpSpPr>
          <a:xfrm rot="16200000">
            <a:off x="5698150" y="5067683"/>
            <a:ext cx="296765" cy="1033753"/>
            <a:chOff x="2536499" y="5815297"/>
            <a:chExt cx="296765" cy="1033753"/>
          </a:xfrm>
        </p:grpSpPr>
        <p:sp>
          <p:nvSpPr>
            <p:cNvPr id="6" name="Rounded Rectangle 5">
              <a:extLst>
                <a:ext uri="{FF2B5EF4-FFF2-40B4-BE49-F238E27FC236}">
                  <a16:creationId xmlns:a16="http://schemas.microsoft.com/office/drawing/2014/main" id="{BECBC38C-89AF-2C6F-7EF5-EA1B78CEC85A}"/>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F7399C1-FF08-AD14-C876-DC2DA414044F}"/>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5939DC92-16DB-4E7A-606B-05AE5501D8EA}"/>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48D36E29-0232-0B0E-0408-9A93321ADB7C}"/>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83EE85E1-2320-2490-7B3F-082958CABE7E}"/>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A7D1D19-6C66-9BBF-100F-5F738D2A29D8}"/>
              </a:ext>
            </a:extLst>
          </p:cNvPr>
          <p:cNvGrpSpPr/>
          <p:nvPr/>
        </p:nvGrpSpPr>
        <p:grpSpPr>
          <a:xfrm rot="16200000">
            <a:off x="7330780" y="5067682"/>
            <a:ext cx="296765" cy="1033753"/>
            <a:chOff x="2536499" y="5815297"/>
            <a:chExt cx="296765" cy="1033753"/>
          </a:xfrm>
        </p:grpSpPr>
        <p:sp>
          <p:nvSpPr>
            <p:cNvPr id="12" name="Rounded Rectangle 11">
              <a:extLst>
                <a:ext uri="{FF2B5EF4-FFF2-40B4-BE49-F238E27FC236}">
                  <a16:creationId xmlns:a16="http://schemas.microsoft.com/office/drawing/2014/main" id="{A9C9F06D-FEB4-0DAB-AA73-A2A15E88FCC9}"/>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7FF14F02-0AB1-7E52-AEDD-279EFCBFC193}"/>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F3497E2B-BE5D-16F2-B4BB-193194BD2736}"/>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2A368219-DD73-FBC3-83EA-9B690BB55219}"/>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E69315B-B006-7EC8-3FE9-D7FBD83C07D6}"/>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6769485-70DA-9C27-FE6D-B9514CC00F4D}"/>
              </a:ext>
            </a:extLst>
          </p:cNvPr>
          <p:cNvGrpSpPr/>
          <p:nvPr/>
        </p:nvGrpSpPr>
        <p:grpSpPr>
          <a:xfrm rot="16200000">
            <a:off x="8963410" y="5067682"/>
            <a:ext cx="296765" cy="1033753"/>
            <a:chOff x="2536499" y="5815297"/>
            <a:chExt cx="296765" cy="1033753"/>
          </a:xfrm>
        </p:grpSpPr>
        <p:sp>
          <p:nvSpPr>
            <p:cNvPr id="18" name="Rounded Rectangle 17">
              <a:extLst>
                <a:ext uri="{FF2B5EF4-FFF2-40B4-BE49-F238E27FC236}">
                  <a16:creationId xmlns:a16="http://schemas.microsoft.com/office/drawing/2014/main" id="{48D4772F-19B4-EF38-9147-52A922BD2504}"/>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A1CCB7CE-B6A8-7D90-151A-965D17118F35}"/>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A77AF2C2-E517-8949-4EFA-439A8B81EE3A}"/>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145C6B5C-9134-C895-0A2C-BB5360909073}"/>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3BECC868-9DBD-2A81-3FAF-489CAD16B64C}"/>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2FF57C34-69C1-6D7E-8871-3E6934FDF977}"/>
              </a:ext>
            </a:extLst>
          </p:cNvPr>
          <p:cNvSpPr txBox="1"/>
          <p:nvPr/>
        </p:nvSpPr>
        <p:spPr>
          <a:xfrm>
            <a:off x="5552261" y="5987018"/>
            <a:ext cx="543739"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The</a:t>
            </a:r>
          </a:p>
        </p:txBody>
      </p:sp>
      <p:sp>
        <p:nvSpPr>
          <p:cNvPr id="24" name="TextBox 23">
            <a:extLst>
              <a:ext uri="{FF2B5EF4-FFF2-40B4-BE49-F238E27FC236}">
                <a16:creationId xmlns:a16="http://schemas.microsoft.com/office/drawing/2014/main" id="{0D9ED352-BD8B-B2F6-E9E4-66622860D504}"/>
              </a:ext>
            </a:extLst>
          </p:cNvPr>
          <p:cNvSpPr txBox="1"/>
          <p:nvPr/>
        </p:nvSpPr>
        <p:spPr>
          <a:xfrm>
            <a:off x="6932927" y="5987018"/>
            <a:ext cx="994183"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students</a:t>
            </a:r>
          </a:p>
        </p:txBody>
      </p:sp>
      <p:sp>
        <p:nvSpPr>
          <p:cNvPr id="25" name="TextBox 24">
            <a:extLst>
              <a:ext uri="{FF2B5EF4-FFF2-40B4-BE49-F238E27FC236}">
                <a16:creationId xmlns:a16="http://schemas.microsoft.com/office/drawing/2014/main" id="{D9CFF2DF-7EF7-E57E-083E-A2F9E39ADF35}"/>
              </a:ext>
            </a:extLst>
          </p:cNvPr>
          <p:cNvSpPr txBox="1"/>
          <p:nvPr/>
        </p:nvSpPr>
        <p:spPr>
          <a:xfrm>
            <a:off x="8576869" y="5987017"/>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sat</a:t>
            </a:r>
          </a:p>
        </p:txBody>
      </p:sp>
      <p:grpSp>
        <p:nvGrpSpPr>
          <p:cNvPr id="26" name="Group 25">
            <a:extLst>
              <a:ext uri="{FF2B5EF4-FFF2-40B4-BE49-F238E27FC236}">
                <a16:creationId xmlns:a16="http://schemas.microsoft.com/office/drawing/2014/main" id="{B534C0BA-C6F8-E176-19D0-325DB05AEA0F}"/>
              </a:ext>
            </a:extLst>
          </p:cNvPr>
          <p:cNvGrpSpPr/>
          <p:nvPr/>
        </p:nvGrpSpPr>
        <p:grpSpPr>
          <a:xfrm rot="16200000">
            <a:off x="10666122" y="5065794"/>
            <a:ext cx="296765" cy="1033753"/>
            <a:chOff x="2536499" y="5815297"/>
            <a:chExt cx="296765" cy="1033753"/>
          </a:xfrm>
        </p:grpSpPr>
        <p:sp>
          <p:nvSpPr>
            <p:cNvPr id="27" name="Rounded Rectangle 26">
              <a:extLst>
                <a:ext uri="{FF2B5EF4-FFF2-40B4-BE49-F238E27FC236}">
                  <a16:creationId xmlns:a16="http://schemas.microsoft.com/office/drawing/2014/main" id="{5C86E996-838F-ECFF-D932-C61B6DCCD18D}"/>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1068C0A8-D71A-AAF4-4448-97BB822FC1C1}"/>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53B14F05-6330-0D9F-6C16-D0FE755E5024}"/>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1ADB933F-476B-BAE7-CEBF-EA4A6772A44F}"/>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50CFE076-20DB-F443-FCA7-D953F5887DF1}"/>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32" name="TextBox 31">
            <a:extLst>
              <a:ext uri="{FF2B5EF4-FFF2-40B4-BE49-F238E27FC236}">
                <a16:creationId xmlns:a16="http://schemas.microsoft.com/office/drawing/2014/main" id="{CC25504A-DCD6-94C8-DD19-8B1258A2AAE1}"/>
              </a:ext>
            </a:extLst>
          </p:cNvPr>
          <p:cNvSpPr txBox="1"/>
          <p:nvPr/>
        </p:nvSpPr>
        <p:spPr>
          <a:xfrm>
            <a:off x="10297628" y="5985129"/>
            <a:ext cx="1063112" cy="369332"/>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at</a:t>
            </a:r>
          </a:p>
        </p:txBody>
      </p:sp>
      <p:pic>
        <p:nvPicPr>
          <p:cNvPr id="39" name="Content Placeholder 35">
            <a:extLst>
              <a:ext uri="{FF2B5EF4-FFF2-40B4-BE49-F238E27FC236}">
                <a16:creationId xmlns:a16="http://schemas.microsoft.com/office/drawing/2014/main" id="{163E34BF-6ECD-E600-CE47-D9278E177C03}"/>
              </a:ext>
            </a:extLst>
          </p:cNvPr>
          <p:cNvPicPr>
            <a:picLocks noChangeAspect="1"/>
          </p:cNvPicPr>
          <p:nvPr/>
        </p:nvPicPr>
        <p:blipFill>
          <a:blip r:embed="rId3"/>
          <a:stretch>
            <a:fillRect/>
          </a:stretch>
        </p:blipFill>
        <p:spPr>
          <a:xfrm>
            <a:off x="5357759" y="5092579"/>
            <a:ext cx="970812" cy="212706"/>
          </a:xfrm>
          <a:prstGeom prst="rect">
            <a:avLst/>
          </a:prstGeom>
        </p:spPr>
      </p:pic>
      <p:pic>
        <p:nvPicPr>
          <p:cNvPr id="40" name="Content Placeholder 35">
            <a:extLst>
              <a:ext uri="{FF2B5EF4-FFF2-40B4-BE49-F238E27FC236}">
                <a16:creationId xmlns:a16="http://schemas.microsoft.com/office/drawing/2014/main" id="{06E05854-AC5A-C2DD-AB0E-895A0FE3858E}"/>
              </a:ext>
            </a:extLst>
          </p:cNvPr>
          <p:cNvPicPr>
            <a:picLocks noChangeAspect="1"/>
          </p:cNvPicPr>
          <p:nvPr/>
        </p:nvPicPr>
        <p:blipFill>
          <a:blip r:embed="rId3"/>
          <a:stretch>
            <a:fillRect/>
          </a:stretch>
        </p:blipFill>
        <p:spPr>
          <a:xfrm>
            <a:off x="6939862" y="5084500"/>
            <a:ext cx="970812" cy="212706"/>
          </a:xfrm>
          <a:prstGeom prst="rect">
            <a:avLst/>
          </a:prstGeom>
        </p:spPr>
      </p:pic>
      <p:pic>
        <p:nvPicPr>
          <p:cNvPr id="41" name="Content Placeholder 35">
            <a:extLst>
              <a:ext uri="{FF2B5EF4-FFF2-40B4-BE49-F238E27FC236}">
                <a16:creationId xmlns:a16="http://schemas.microsoft.com/office/drawing/2014/main" id="{F11F683E-04AD-5766-4F07-E7CF150252E5}"/>
              </a:ext>
            </a:extLst>
          </p:cNvPr>
          <p:cNvPicPr>
            <a:picLocks noChangeAspect="1"/>
          </p:cNvPicPr>
          <p:nvPr/>
        </p:nvPicPr>
        <p:blipFill>
          <a:blip r:embed="rId3"/>
          <a:stretch>
            <a:fillRect/>
          </a:stretch>
        </p:blipFill>
        <p:spPr>
          <a:xfrm>
            <a:off x="8576869" y="5064325"/>
            <a:ext cx="970812" cy="212706"/>
          </a:xfrm>
          <a:prstGeom prst="rect">
            <a:avLst/>
          </a:prstGeom>
        </p:spPr>
      </p:pic>
      <p:pic>
        <p:nvPicPr>
          <p:cNvPr id="42" name="Content Placeholder 35">
            <a:extLst>
              <a:ext uri="{FF2B5EF4-FFF2-40B4-BE49-F238E27FC236}">
                <a16:creationId xmlns:a16="http://schemas.microsoft.com/office/drawing/2014/main" id="{467FE673-4592-6EBD-200F-5A4BB46CD370}"/>
              </a:ext>
            </a:extLst>
          </p:cNvPr>
          <p:cNvPicPr>
            <a:picLocks noChangeAspect="1"/>
          </p:cNvPicPr>
          <p:nvPr/>
        </p:nvPicPr>
        <p:blipFill>
          <a:blip r:embed="rId3"/>
          <a:stretch>
            <a:fillRect/>
          </a:stretch>
        </p:blipFill>
        <p:spPr>
          <a:xfrm>
            <a:off x="10297628" y="5059755"/>
            <a:ext cx="970812" cy="212706"/>
          </a:xfrm>
          <a:prstGeom prst="rect">
            <a:avLst/>
          </a:prstGeom>
        </p:spPr>
      </p:pic>
      <p:grpSp>
        <p:nvGrpSpPr>
          <p:cNvPr id="49" name="Group 48">
            <a:extLst>
              <a:ext uri="{FF2B5EF4-FFF2-40B4-BE49-F238E27FC236}">
                <a16:creationId xmlns:a16="http://schemas.microsoft.com/office/drawing/2014/main" id="{80A9D873-A598-F0D4-1E97-A4F34CA3E98E}"/>
              </a:ext>
            </a:extLst>
          </p:cNvPr>
          <p:cNvGrpSpPr/>
          <p:nvPr/>
        </p:nvGrpSpPr>
        <p:grpSpPr>
          <a:xfrm>
            <a:off x="5731266" y="3619872"/>
            <a:ext cx="296765" cy="1033753"/>
            <a:chOff x="2434899" y="3281341"/>
            <a:chExt cx="296765" cy="1033753"/>
          </a:xfrm>
        </p:grpSpPr>
        <p:sp>
          <p:nvSpPr>
            <p:cNvPr id="44" name="Rounded Rectangle 43">
              <a:extLst>
                <a:ext uri="{FF2B5EF4-FFF2-40B4-BE49-F238E27FC236}">
                  <a16:creationId xmlns:a16="http://schemas.microsoft.com/office/drawing/2014/main" id="{9A8418AC-C50E-E2DE-B3A4-A8B277678895}"/>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23A6257F-6FDE-24F3-A1D5-CC57B8E62322}"/>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7A7F2DA9-7B80-5ADD-671F-7D0113FE1871}"/>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614AE9B9-2A94-2521-054F-EAC83F50C8AB}"/>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EB55E234-43D1-D567-6F01-470E46E0A460}"/>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A82DBCD9-DFF3-54F2-FD3A-00A2C28E4FDE}"/>
              </a:ext>
            </a:extLst>
          </p:cNvPr>
          <p:cNvGrpSpPr/>
          <p:nvPr/>
        </p:nvGrpSpPr>
        <p:grpSpPr>
          <a:xfrm>
            <a:off x="7276885" y="3619872"/>
            <a:ext cx="296765" cy="1033753"/>
            <a:chOff x="2434899" y="3281341"/>
            <a:chExt cx="296765" cy="1033753"/>
          </a:xfrm>
        </p:grpSpPr>
        <p:sp>
          <p:nvSpPr>
            <p:cNvPr id="51" name="Rounded Rectangle 50">
              <a:extLst>
                <a:ext uri="{FF2B5EF4-FFF2-40B4-BE49-F238E27FC236}">
                  <a16:creationId xmlns:a16="http://schemas.microsoft.com/office/drawing/2014/main" id="{27A4DC60-18AD-0202-A401-BD71FDE65FB4}"/>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653861A0-5AE9-9A7F-911B-CD85786284D6}"/>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F6ABEE3F-BD65-BA7D-B30A-BAF59E756C39}"/>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A90F8357-7D04-B3B7-9C64-D7E223B8C703}"/>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01A1FA15-92C4-E926-E48F-F192A10143CC}"/>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F30409CB-E0F9-03D1-A86D-5D77DDCF3260}"/>
              </a:ext>
            </a:extLst>
          </p:cNvPr>
          <p:cNvGrpSpPr/>
          <p:nvPr/>
        </p:nvGrpSpPr>
        <p:grpSpPr>
          <a:xfrm>
            <a:off x="8948352" y="3616504"/>
            <a:ext cx="296765" cy="1033753"/>
            <a:chOff x="2434899" y="3281341"/>
            <a:chExt cx="296765" cy="1033753"/>
          </a:xfrm>
        </p:grpSpPr>
        <p:sp>
          <p:nvSpPr>
            <p:cNvPr id="57" name="Rounded Rectangle 56">
              <a:extLst>
                <a:ext uri="{FF2B5EF4-FFF2-40B4-BE49-F238E27FC236}">
                  <a16:creationId xmlns:a16="http://schemas.microsoft.com/office/drawing/2014/main" id="{AEF75F79-A544-B14A-2A6F-7FC2372F4F65}"/>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48ECCD54-2667-ADDF-DD4B-D917DC4DC92E}"/>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3AA22552-8AB9-2087-ABD9-2E9D6C11ED0B}"/>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723BD661-8E33-C7E6-A36A-A35E38FEB4E5}"/>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D03F36F1-5579-2207-8AFB-0A347CF816EC}"/>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A01D4D25-339D-9C8B-15FD-94BC808BBF1F}"/>
              </a:ext>
            </a:extLst>
          </p:cNvPr>
          <p:cNvGrpSpPr/>
          <p:nvPr/>
        </p:nvGrpSpPr>
        <p:grpSpPr>
          <a:xfrm>
            <a:off x="10662754" y="3613136"/>
            <a:ext cx="296765" cy="1033753"/>
            <a:chOff x="2434899" y="3281341"/>
            <a:chExt cx="296765" cy="1033753"/>
          </a:xfrm>
        </p:grpSpPr>
        <p:sp>
          <p:nvSpPr>
            <p:cNvPr id="63" name="Rounded Rectangle 62">
              <a:extLst>
                <a:ext uri="{FF2B5EF4-FFF2-40B4-BE49-F238E27FC236}">
                  <a16:creationId xmlns:a16="http://schemas.microsoft.com/office/drawing/2014/main" id="{5A5FF70B-AE5F-2F1D-76E8-3934B9F4FD42}"/>
                </a:ext>
              </a:extLst>
            </p:cNvPr>
            <p:cNvSpPr/>
            <p:nvPr/>
          </p:nvSpPr>
          <p:spPr>
            <a:xfrm rot="5400000">
              <a:off x="2066405" y="3649835"/>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30D75840-0E3D-D24F-0E60-6508A27E37AA}"/>
                </a:ext>
              </a:extLst>
            </p:cNvPr>
            <p:cNvSpPr/>
            <p:nvPr/>
          </p:nvSpPr>
          <p:spPr>
            <a:xfrm rot="5400000">
              <a:off x="2498267" y="3407862"/>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82437EF7-4C3D-243C-3BE8-8C05844E3586}"/>
                </a:ext>
              </a:extLst>
            </p:cNvPr>
            <p:cNvSpPr/>
            <p:nvPr/>
          </p:nvSpPr>
          <p:spPr>
            <a:xfrm rot="5400000">
              <a:off x="2498267" y="3627846"/>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71545576-8AD2-7267-3022-45F67CA19B08}"/>
                </a:ext>
              </a:extLst>
            </p:cNvPr>
            <p:cNvSpPr/>
            <p:nvPr/>
          </p:nvSpPr>
          <p:spPr>
            <a:xfrm rot="5400000">
              <a:off x="2498267" y="3834354"/>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ADD104C0-21DF-6AFB-21DC-3E928138732B}"/>
                </a:ext>
              </a:extLst>
            </p:cNvPr>
            <p:cNvSpPr/>
            <p:nvPr/>
          </p:nvSpPr>
          <p:spPr>
            <a:xfrm rot="5400000">
              <a:off x="2498268" y="4050705"/>
              <a:ext cx="170024" cy="163983"/>
            </a:xfrm>
            <a:prstGeom prst="ellipse">
              <a:avLst/>
            </a:prstGeom>
            <a:solidFill>
              <a:schemeClr val="accent1"/>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cxnSp>
        <p:nvCxnSpPr>
          <p:cNvPr id="70" name="Straight Arrow Connector 69">
            <a:extLst>
              <a:ext uri="{FF2B5EF4-FFF2-40B4-BE49-F238E27FC236}">
                <a16:creationId xmlns:a16="http://schemas.microsoft.com/office/drawing/2014/main" id="{052EB671-899D-C170-1B5B-BDAECAE92223}"/>
              </a:ext>
            </a:extLst>
          </p:cNvPr>
          <p:cNvCxnSpPr>
            <a:stCxn id="44" idx="0"/>
            <a:endCxn id="51" idx="2"/>
          </p:cNvCxnSpPr>
          <p:nvPr/>
        </p:nvCxnSpPr>
        <p:spPr>
          <a:xfrm>
            <a:off x="6028031" y="4136749"/>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594963BA-1538-74D9-6B5B-213C56E7AE5E}"/>
              </a:ext>
            </a:extLst>
          </p:cNvPr>
          <p:cNvCxnSpPr/>
          <p:nvPr/>
        </p:nvCxnSpPr>
        <p:spPr>
          <a:xfrm>
            <a:off x="7597291" y="4136957"/>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6A870089-4BAB-2FFE-202A-9A681DB17877}"/>
              </a:ext>
            </a:extLst>
          </p:cNvPr>
          <p:cNvCxnSpPr/>
          <p:nvPr/>
        </p:nvCxnSpPr>
        <p:spPr>
          <a:xfrm>
            <a:off x="9314933" y="4157321"/>
            <a:ext cx="12488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E2AA8CAA-1A2C-BE59-CF4C-EBDFA29A9104}"/>
              </a:ext>
            </a:extLst>
          </p:cNvPr>
          <p:cNvPicPr>
            <a:picLocks noChangeAspect="1"/>
          </p:cNvPicPr>
          <p:nvPr/>
        </p:nvPicPr>
        <p:blipFill>
          <a:blip r:embed="rId4"/>
          <a:stretch>
            <a:fillRect/>
          </a:stretch>
        </p:blipFill>
        <p:spPr>
          <a:xfrm>
            <a:off x="6198691" y="4204208"/>
            <a:ext cx="938770" cy="173517"/>
          </a:xfrm>
          <a:prstGeom prst="rect">
            <a:avLst/>
          </a:prstGeom>
        </p:spPr>
      </p:pic>
      <p:cxnSp>
        <p:nvCxnSpPr>
          <p:cNvPr id="74" name="Straight Arrow Connector 73">
            <a:extLst>
              <a:ext uri="{FF2B5EF4-FFF2-40B4-BE49-F238E27FC236}">
                <a16:creationId xmlns:a16="http://schemas.microsoft.com/office/drawing/2014/main" id="{20F87F1C-11B0-B2D8-B4CD-04A55CAB0DE0}"/>
              </a:ext>
            </a:extLst>
          </p:cNvPr>
          <p:cNvCxnSpPr>
            <a:cxnSpLocks/>
            <a:endCxn id="44" idx="3"/>
          </p:cNvCxnSpPr>
          <p:nvPr/>
        </p:nvCxnSpPr>
        <p:spPr>
          <a:xfrm flipV="1">
            <a:off x="5879648" y="4653625"/>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2AD58E4A-636F-2DDE-FFCF-276829F3CEF1}"/>
              </a:ext>
            </a:extLst>
          </p:cNvPr>
          <p:cNvCxnSpPr>
            <a:cxnSpLocks/>
          </p:cNvCxnSpPr>
          <p:nvPr/>
        </p:nvCxnSpPr>
        <p:spPr>
          <a:xfrm flipV="1">
            <a:off x="7425265" y="467463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0958C278-8AA8-D73E-16AC-FF69FFF24D35}"/>
              </a:ext>
            </a:extLst>
          </p:cNvPr>
          <p:cNvCxnSpPr>
            <a:cxnSpLocks/>
          </p:cNvCxnSpPr>
          <p:nvPr/>
        </p:nvCxnSpPr>
        <p:spPr>
          <a:xfrm flipV="1">
            <a:off x="9108425" y="4653625"/>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0DE682D-1B68-AE90-146D-7B3C4757BD66}"/>
              </a:ext>
            </a:extLst>
          </p:cNvPr>
          <p:cNvCxnSpPr>
            <a:cxnSpLocks/>
          </p:cNvCxnSpPr>
          <p:nvPr/>
        </p:nvCxnSpPr>
        <p:spPr>
          <a:xfrm flipV="1">
            <a:off x="10836462" y="467463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63CABF01-09D0-B222-2CC0-A07AEBB7EB0E}"/>
              </a:ext>
            </a:extLst>
          </p:cNvPr>
          <p:cNvCxnSpPr>
            <a:cxnSpLocks/>
          </p:cNvCxnSpPr>
          <p:nvPr/>
        </p:nvCxnSpPr>
        <p:spPr>
          <a:xfrm flipV="1">
            <a:off x="10836462" y="3206466"/>
            <a:ext cx="0" cy="3415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Picture 80">
            <a:extLst>
              <a:ext uri="{FF2B5EF4-FFF2-40B4-BE49-F238E27FC236}">
                <a16:creationId xmlns:a16="http://schemas.microsoft.com/office/drawing/2014/main" id="{84B6F2F0-5242-932E-12E9-EA16368363BC}"/>
              </a:ext>
            </a:extLst>
          </p:cNvPr>
          <p:cNvPicPr>
            <a:picLocks noChangeAspect="1"/>
          </p:cNvPicPr>
          <p:nvPr/>
        </p:nvPicPr>
        <p:blipFill>
          <a:blip r:embed="rId5"/>
          <a:stretch>
            <a:fillRect/>
          </a:stretch>
        </p:blipFill>
        <p:spPr>
          <a:xfrm>
            <a:off x="10965914" y="3262360"/>
            <a:ext cx="1184934" cy="234580"/>
          </a:xfrm>
          <a:prstGeom prst="rect">
            <a:avLst/>
          </a:prstGeom>
        </p:spPr>
      </p:pic>
      <p:sp>
        <p:nvSpPr>
          <p:cNvPr id="82" name="TextBox 81">
            <a:extLst>
              <a:ext uri="{FF2B5EF4-FFF2-40B4-BE49-F238E27FC236}">
                <a16:creationId xmlns:a16="http://schemas.microsoft.com/office/drawing/2014/main" id="{859358C2-8AD2-AED2-1787-3A68E9596E67}"/>
              </a:ext>
            </a:extLst>
          </p:cNvPr>
          <p:cNvSpPr txBox="1"/>
          <p:nvPr/>
        </p:nvSpPr>
        <p:spPr>
          <a:xfrm>
            <a:off x="10297628" y="2239602"/>
            <a:ext cx="2089083" cy="1107996"/>
          </a:xfrm>
          <a:prstGeom prst="rect">
            <a:avLst/>
          </a:prstGeom>
          <a:noFill/>
        </p:spPr>
        <p:txBody>
          <a:bodyPr wrap="square" rtlCol="0">
            <a:spAutoFit/>
          </a:bodyPr>
          <a:lstStyle/>
          <a:p>
            <a:r>
              <a:rPr lang="en-US" sz="1100" dirty="0">
                <a:latin typeface="Consolas" panose="020B0609020204030204" pitchFamily="49" charset="0"/>
                <a:cs typeface="Consolas" panose="020B0609020204030204" pitchFamily="49" charset="0"/>
              </a:rPr>
              <a:t>{desks: 0.53</a:t>
            </a:r>
          </a:p>
          <a:p>
            <a:r>
              <a:rPr lang="en-US" sz="1100" dirty="0">
                <a:latin typeface="Consolas" panose="020B0609020204030204" pitchFamily="49" charset="0"/>
                <a:cs typeface="Consolas" panose="020B0609020204030204" pitchFamily="49" charset="0"/>
              </a:rPr>
              <a:t>tables: 0.38</a:t>
            </a:r>
          </a:p>
          <a:p>
            <a:r>
              <a:rPr lang="en-US" sz="1100" dirty="0">
                <a:latin typeface="Consolas" panose="020B0609020204030204" pitchFamily="49" charset="0"/>
                <a:cs typeface="Consolas" panose="020B0609020204030204" pitchFamily="49" charset="0"/>
              </a:rPr>
              <a:t>chairs: 0.21</a:t>
            </a:r>
          </a:p>
          <a:p>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bananas: 0.00001}</a:t>
            </a:r>
          </a:p>
          <a:p>
            <a:endParaRPr lang="en-US" sz="1100" dirty="0">
              <a:latin typeface="Consolas" panose="020B0609020204030204" pitchFamily="49" charset="0"/>
              <a:cs typeface="Consolas" panose="020B0609020204030204" pitchFamily="49" charset="0"/>
            </a:endParaRPr>
          </a:p>
        </p:txBody>
      </p:sp>
      <p:pic>
        <p:nvPicPr>
          <p:cNvPr id="84" name="Picture 83">
            <a:extLst>
              <a:ext uri="{FF2B5EF4-FFF2-40B4-BE49-F238E27FC236}">
                <a16:creationId xmlns:a16="http://schemas.microsoft.com/office/drawing/2014/main" id="{741B0DC4-775A-345D-E956-2FB9A891C5F9}"/>
              </a:ext>
            </a:extLst>
          </p:cNvPr>
          <p:cNvPicPr>
            <a:picLocks noChangeAspect="1"/>
          </p:cNvPicPr>
          <p:nvPr/>
        </p:nvPicPr>
        <p:blipFill>
          <a:blip r:embed="rId4"/>
          <a:stretch>
            <a:fillRect/>
          </a:stretch>
        </p:blipFill>
        <p:spPr>
          <a:xfrm>
            <a:off x="7770149" y="4209330"/>
            <a:ext cx="938770" cy="173517"/>
          </a:xfrm>
          <a:prstGeom prst="rect">
            <a:avLst/>
          </a:prstGeom>
        </p:spPr>
      </p:pic>
      <p:pic>
        <p:nvPicPr>
          <p:cNvPr id="85" name="Picture 84">
            <a:extLst>
              <a:ext uri="{FF2B5EF4-FFF2-40B4-BE49-F238E27FC236}">
                <a16:creationId xmlns:a16="http://schemas.microsoft.com/office/drawing/2014/main" id="{283DD91A-29AE-F2FF-6D7F-00E9DA7E89AD}"/>
              </a:ext>
            </a:extLst>
          </p:cNvPr>
          <p:cNvPicPr>
            <a:picLocks noChangeAspect="1"/>
          </p:cNvPicPr>
          <p:nvPr/>
        </p:nvPicPr>
        <p:blipFill>
          <a:blip r:embed="rId4"/>
          <a:stretch>
            <a:fillRect/>
          </a:stretch>
        </p:blipFill>
        <p:spPr>
          <a:xfrm>
            <a:off x="9509032" y="4212698"/>
            <a:ext cx="938770" cy="173517"/>
          </a:xfrm>
          <a:prstGeom prst="rect">
            <a:avLst/>
          </a:prstGeom>
        </p:spPr>
      </p:pic>
      <p:sp>
        <p:nvSpPr>
          <p:cNvPr id="33" name="Rectangle 32">
            <a:extLst>
              <a:ext uri="{FF2B5EF4-FFF2-40B4-BE49-F238E27FC236}">
                <a16:creationId xmlns:a16="http://schemas.microsoft.com/office/drawing/2014/main" id="{840483CD-6186-0C37-7535-ADB0552AF122}"/>
              </a:ext>
            </a:extLst>
          </p:cNvPr>
          <p:cNvSpPr/>
          <p:nvPr/>
        </p:nvSpPr>
        <p:spPr>
          <a:xfrm>
            <a:off x="8506846" y="3298294"/>
            <a:ext cx="1203158" cy="17328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19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7846-FC05-17FE-959B-961CD70D2EF6}"/>
              </a:ext>
            </a:extLst>
          </p:cNvPr>
          <p:cNvSpPr>
            <a:spLocks noGrp="1"/>
          </p:cNvSpPr>
          <p:nvPr>
            <p:ph type="title"/>
          </p:nvPr>
        </p:nvSpPr>
        <p:spPr/>
        <p:txBody>
          <a:bodyPr/>
          <a:lstStyle/>
          <a:p>
            <a:r>
              <a:rPr lang="en-US" dirty="0"/>
              <a:t>Why not RNNs?</a:t>
            </a:r>
          </a:p>
        </p:txBody>
      </p:sp>
      <p:sp>
        <p:nvSpPr>
          <p:cNvPr id="3" name="Content Placeholder 2">
            <a:extLst>
              <a:ext uri="{FF2B5EF4-FFF2-40B4-BE49-F238E27FC236}">
                <a16:creationId xmlns:a16="http://schemas.microsoft.com/office/drawing/2014/main" id="{F6E6C446-4ACB-76A6-741F-C2681D9B8AF1}"/>
              </a:ext>
            </a:extLst>
          </p:cNvPr>
          <p:cNvSpPr>
            <a:spLocks noGrp="1"/>
          </p:cNvSpPr>
          <p:nvPr>
            <p:ph idx="1"/>
          </p:nvPr>
        </p:nvSpPr>
        <p:spPr/>
        <p:txBody>
          <a:bodyPr/>
          <a:lstStyle/>
          <a:p>
            <a:r>
              <a:rPr lang="en-US" dirty="0"/>
              <a:t>Slow: They do not parallelize and there are O(n) non-parallel operations to encode n items</a:t>
            </a:r>
          </a:p>
          <a:p>
            <a:r>
              <a:rPr lang="en-US" dirty="0"/>
              <a:t>Sequential dependency/lost context: Even modifications like LSTMs still don’t enable learning over very long sequences. Transformers can scale to thousands of words!</a:t>
            </a:r>
          </a:p>
          <a:p>
            <a:pPr lvl="1"/>
            <a:r>
              <a:rPr lang="en-US" dirty="0"/>
              <a:t>Meaning gets washed out across steps</a:t>
            </a:r>
          </a:p>
          <a:p>
            <a:pPr lvl="1"/>
            <a:endParaRPr lang="en-US" dirty="0"/>
          </a:p>
          <a:p>
            <a:pPr marL="457200" lvl="1" indent="0">
              <a:buNone/>
            </a:pPr>
            <a:endParaRPr lang="en-US" dirty="0"/>
          </a:p>
        </p:txBody>
      </p:sp>
    </p:spTree>
    <p:extLst>
      <p:ext uri="{BB962C8B-B14F-4D97-AF65-F5344CB8AC3E}">
        <p14:creationId xmlns:p14="http://schemas.microsoft.com/office/powerpoint/2010/main" val="749206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4DFB-66EB-BE97-43C1-B595936B2982}"/>
              </a:ext>
            </a:extLst>
          </p:cNvPr>
          <p:cNvSpPr>
            <a:spLocks noGrp="1"/>
          </p:cNvSpPr>
          <p:nvPr>
            <p:ph type="title"/>
          </p:nvPr>
        </p:nvSpPr>
        <p:spPr/>
        <p:txBody>
          <a:bodyPr/>
          <a:lstStyle/>
          <a:p>
            <a:r>
              <a:rPr lang="en-US" dirty="0"/>
              <a:t>Attention and Self-Attention</a:t>
            </a:r>
          </a:p>
        </p:txBody>
      </p:sp>
      <p:sp>
        <p:nvSpPr>
          <p:cNvPr id="3" name="Content Placeholder 2">
            <a:extLst>
              <a:ext uri="{FF2B5EF4-FFF2-40B4-BE49-F238E27FC236}">
                <a16:creationId xmlns:a16="http://schemas.microsoft.com/office/drawing/2014/main" id="{7598D929-D36B-8524-16BF-6712E274D1C5}"/>
              </a:ext>
            </a:extLst>
          </p:cNvPr>
          <p:cNvSpPr>
            <a:spLocks noGrp="1"/>
          </p:cNvSpPr>
          <p:nvPr>
            <p:ph idx="1"/>
          </p:nvPr>
        </p:nvSpPr>
        <p:spPr/>
        <p:txBody>
          <a:bodyPr/>
          <a:lstStyle/>
          <a:p>
            <a:r>
              <a:rPr lang="en-US" dirty="0"/>
              <a:t>Think of this as a kind of “soft” dictionary lookup table </a:t>
            </a:r>
          </a:p>
          <a:p>
            <a:pPr lvl="1"/>
            <a:r>
              <a:rPr lang="en-US" dirty="0"/>
              <a:t>Keys, Queries, Values</a:t>
            </a:r>
          </a:p>
          <a:p>
            <a:pPr marL="457200" lvl="1" indent="0">
              <a:buNone/>
            </a:pPr>
            <a:r>
              <a:rPr lang="en-US" dirty="0"/>
              <a:t>   </a:t>
            </a:r>
            <a:br>
              <a:rPr lang="en-US" dirty="0"/>
            </a:br>
            <a:r>
              <a:rPr lang="en-US" dirty="0"/>
              <a:t>{“apple”: “A reddish fruit…”, …}</a:t>
            </a:r>
          </a:p>
        </p:txBody>
      </p:sp>
      <p:sp>
        <p:nvSpPr>
          <p:cNvPr id="4" name="TextBox 3">
            <a:extLst>
              <a:ext uri="{FF2B5EF4-FFF2-40B4-BE49-F238E27FC236}">
                <a16:creationId xmlns:a16="http://schemas.microsoft.com/office/drawing/2014/main" id="{933C0A21-31DB-2A7D-88EE-53DDFEE303AE}"/>
              </a:ext>
            </a:extLst>
          </p:cNvPr>
          <p:cNvSpPr txBox="1"/>
          <p:nvPr/>
        </p:nvSpPr>
        <p:spPr>
          <a:xfrm>
            <a:off x="1640114" y="3429000"/>
            <a:ext cx="537583" cy="369332"/>
          </a:xfrm>
          <a:prstGeom prst="rect">
            <a:avLst/>
          </a:prstGeom>
          <a:noFill/>
        </p:spPr>
        <p:txBody>
          <a:bodyPr wrap="none" rtlCol="0">
            <a:spAutoFit/>
          </a:bodyPr>
          <a:lstStyle/>
          <a:p>
            <a:r>
              <a:rPr lang="en-US" dirty="0">
                <a:solidFill>
                  <a:schemeClr val="accent2"/>
                </a:solidFill>
              </a:rPr>
              <a:t>Key</a:t>
            </a:r>
          </a:p>
        </p:txBody>
      </p:sp>
      <p:sp>
        <p:nvSpPr>
          <p:cNvPr id="5" name="TextBox 4">
            <a:extLst>
              <a:ext uri="{FF2B5EF4-FFF2-40B4-BE49-F238E27FC236}">
                <a16:creationId xmlns:a16="http://schemas.microsoft.com/office/drawing/2014/main" id="{AC36DC4C-83AC-78FB-84D5-1DB13FB0B20C}"/>
              </a:ext>
            </a:extLst>
          </p:cNvPr>
          <p:cNvSpPr txBox="1"/>
          <p:nvPr/>
        </p:nvSpPr>
        <p:spPr>
          <a:xfrm>
            <a:off x="3287486" y="3429000"/>
            <a:ext cx="740267" cy="369332"/>
          </a:xfrm>
          <a:prstGeom prst="rect">
            <a:avLst/>
          </a:prstGeom>
          <a:noFill/>
        </p:spPr>
        <p:txBody>
          <a:bodyPr wrap="none" rtlCol="0">
            <a:spAutoFit/>
          </a:bodyPr>
          <a:lstStyle/>
          <a:p>
            <a:r>
              <a:rPr lang="en-US" dirty="0">
                <a:solidFill>
                  <a:schemeClr val="accent2"/>
                </a:solidFill>
              </a:rPr>
              <a:t>Value</a:t>
            </a:r>
          </a:p>
        </p:txBody>
      </p:sp>
      <p:sp>
        <p:nvSpPr>
          <p:cNvPr id="6" name="TextBox 5">
            <a:extLst>
              <a:ext uri="{FF2B5EF4-FFF2-40B4-BE49-F238E27FC236}">
                <a16:creationId xmlns:a16="http://schemas.microsoft.com/office/drawing/2014/main" id="{5A96F67F-1B3C-6665-97AD-D0418E033606}"/>
              </a:ext>
            </a:extLst>
          </p:cNvPr>
          <p:cNvSpPr txBox="1"/>
          <p:nvPr/>
        </p:nvSpPr>
        <p:spPr>
          <a:xfrm>
            <a:off x="6950509" y="3443123"/>
            <a:ext cx="787652" cy="369332"/>
          </a:xfrm>
          <a:prstGeom prst="rect">
            <a:avLst/>
          </a:prstGeom>
          <a:noFill/>
        </p:spPr>
        <p:txBody>
          <a:bodyPr wrap="none" rtlCol="0">
            <a:spAutoFit/>
          </a:bodyPr>
          <a:lstStyle/>
          <a:p>
            <a:r>
              <a:rPr lang="en-US" dirty="0">
                <a:solidFill>
                  <a:schemeClr val="accent2"/>
                </a:solidFill>
              </a:rPr>
              <a:t>Query</a:t>
            </a:r>
          </a:p>
        </p:txBody>
      </p:sp>
      <p:sp>
        <p:nvSpPr>
          <p:cNvPr id="7" name="TextBox 6">
            <a:extLst>
              <a:ext uri="{FF2B5EF4-FFF2-40B4-BE49-F238E27FC236}">
                <a16:creationId xmlns:a16="http://schemas.microsoft.com/office/drawing/2014/main" id="{F4F5933D-420C-7908-B022-9A2253A33947}"/>
              </a:ext>
            </a:extLst>
          </p:cNvPr>
          <p:cNvSpPr txBox="1"/>
          <p:nvPr/>
        </p:nvSpPr>
        <p:spPr>
          <a:xfrm>
            <a:off x="6827334" y="3028890"/>
            <a:ext cx="1034001" cy="400110"/>
          </a:xfrm>
          <a:prstGeom prst="rect">
            <a:avLst/>
          </a:prstGeom>
          <a:noFill/>
        </p:spPr>
        <p:txBody>
          <a:bodyPr wrap="none" rtlCol="0">
            <a:spAutoFit/>
          </a:bodyPr>
          <a:lstStyle/>
          <a:p>
            <a:r>
              <a:rPr lang="en-US" sz="2000" dirty="0"/>
              <a:t>“apple”</a:t>
            </a:r>
          </a:p>
        </p:txBody>
      </p:sp>
      <p:sp>
        <p:nvSpPr>
          <p:cNvPr id="8" name="TextBox 7">
            <a:extLst>
              <a:ext uri="{FF2B5EF4-FFF2-40B4-BE49-F238E27FC236}">
                <a16:creationId xmlns:a16="http://schemas.microsoft.com/office/drawing/2014/main" id="{EA527E11-8F95-3FB9-21CA-078FF2ECFEB4}"/>
              </a:ext>
            </a:extLst>
          </p:cNvPr>
          <p:cNvSpPr txBox="1"/>
          <p:nvPr/>
        </p:nvSpPr>
        <p:spPr>
          <a:xfrm>
            <a:off x="2032000" y="4292602"/>
            <a:ext cx="251992" cy="369332"/>
          </a:xfrm>
          <a:prstGeom prst="rect">
            <a:avLst/>
          </a:prstGeom>
          <a:noFill/>
        </p:spPr>
        <p:txBody>
          <a:bodyPr wrap="none" rtlCol="0">
            <a:spAutoFit/>
          </a:bodyPr>
          <a:lstStyle/>
          <a:p>
            <a:r>
              <a:rPr lang="en-US" dirty="0"/>
              <a:t>{</a:t>
            </a:r>
          </a:p>
        </p:txBody>
      </p:sp>
      <p:grpSp>
        <p:nvGrpSpPr>
          <p:cNvPr id="9" name="Group 8">
            <a:extLst>
              <a:ext uri="{FF2B5EF4-FFF2-40B4-BE49-F238E27FC236}">
                <a16:creationId xmlns:a16="http://schemas.microsoft.com/office/drawing/2014/main" id="{8036F168-0DF3-AAAF-DF8E-7A95AA99C520}"/>
              </a:ext>
            </a:extLst>
          </p:cNvPr>
          <p:cNvGrpSpPr/>
          <p:nvPr/>
        </p:nvGrpSpPr>
        <p:grpSpPr>
          <a:xfrm rot="16200000">
            <a:off x="2667000" y="3960392"/>
            <a:ext cx="296765" cy="1033753"/>
            <a:chOff x="2536499" y="5815297"/>
            <a:chExt cx="296765" cy="1033753"/>
          </a:xfrm>
        </p:grpSpPr>
        <p:sp>
          <p:nvSpPr>
            <p:cNvPr id="10" name="Rounded Rectangle 9">
              <a:extLst>
                <a:ext uri="{FF2B5EF4-FFF2-40B4-BE49-F238E27FC236}">
                  <a16:creationId xmlns:a16="http://schemas.microsoft.com/office/drawing/2014/main" id="{54C17FC9-9D7E-BC6F-5644-CA765B686FC6}"/>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C3B4E8C-71EF-1F1C-A3C6-A0660B0035B0}"/>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00A6DD6-9042-6BB8-5FCC-B2CD0FBD6CB1}"/>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174DD2E-6FC2-ED2C-E526-3193903A5422}"/>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3C77B912-BE08-64BE-101C-B2AD6183D8C4}"/>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4EF2E7F9-7F9D-19F2-48B5-D44121E741D5}"/>
              </a:ext>
            </a:extLst>
          </p:cNvPr>
          <p:cNvSpPr txBox="1"/>
          <p:nvPr/>
        </p:nvSpPr>
        <p:spPr>
          <a:xfrm>
            <a:off x="3455760" y="4292602"/>
            <a:ext cx="1572866" cy="369332"/>
          </a:xfrm>
          <a:prstGeom prst="rect">
            <a:avLst/>
          </a:prstGeom>
          <a:noFill/>
        </p:spPr>
        <p:txBody>
          <a:bodyPr wrap="none" rtlCol="0">
            <a:spAutoFit/>
          </a:bodyPr>
          <a:lstStyle/>
          <a:p>
            <a:r>
              <a:rPr lang="en-US" dirty="0"/>
              <a:t>:                           }</a:t>
            </a:r>
          </a:p>
        </p:txBody>
      </p:sp>
      <p:grpSp>
        <p:nvGrpSpPr>
          <p:cNvPr id="16" name="Group 15">
            <a:extLst>
              <a:ext uri="{FF2B5EF4-FFF2-40B4-BE49-F238E27FC236}">
                <a16:creationId xmlns:a16="http://schemas.microsoft.com/office/drawing/2014/main" id="{4CE01053-AA5B-4307-C6E7-B5DDB25247A0}"/>
              </a:ext>
            </a:extLst>
          </p:cNvPr>
          <p:cNvGrpSpPr/>
          <p:nvPr/>
        </p:nvGrpSpPr>
        <p:grpSpPr>
          <a:xfrm rot="16200000">
            <a:off x="4093810" y="3960392"/>
            <a:ext cx="296765" cy="1033753"/>
            <a:chOff x="2536499" y="5815297"/>
            <a:chExt cx="296765" cy="1033753"/>
          </a:xfrm>
        </p:grpSpPr>
        <p:sp>
          <p:nvSpPr>
            <p:cNvPr id="17" name="Rounded Rectangle 16">
              <a:extLst>
                <a:ext uri="{FF2B5EF4-FFF2-40B4-BE49-F238E27FC236}">
                  <a16:creationId xmlns:a16="http://schemas.microsoft.com/office/drawing/2014/main" id="{7843ABD3-53C1-1253-ECB3-D534747B39DD}"/>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ECC7F730-03D1-7200-0ECC-E30183C49184}"/>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C5246259-1CF1-9BB5-E435-3EABBDFBEA60}"/>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591F453-2E2B-EB66-5BB0-14F189A118A9}"/>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A0CDF75-20FD-5BAD-255C-EB04DD8B906A}"/>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5C7947F-CB48-4F83-7EE5-EC61A2E2B176}"/>
              </a:ext>
            </a:extLst>
          </p:cNvPr>
          <p:cNvGrpSpPr/>
          <p:nvPr/>
        </p:nvGrpSpPr>
        <p:grpSpPr>
          <a:xfrm rot="16200000">
            <a:off x="7278058" y="3960392"/>
            <a:ext cx="296765" cy="1033753"/>
            <a:chOff x="2536499" y="5815297"/>
            <a:chExt cx="296765" cy="1033753"/>
          </a:xfrm>
        </p:grpSpPr>
        <p:sp>
          <p:nvSpPr>
            <p:cNvPr id="23" name="Rounded Rectangle 22">
              <a:extLst>
                <a:ext uri="{FF2B5EF4-FFF2-40B4-BE49-F238E27FC236}">
                  <a16:creationId xmlns:a16="http://schemas.microsoft.com/office/drawing/2014/main" id="{F269AA65-58C4-ABFF-481A-2752C4929FD9}"/>
                </a:ext>
              </a:extLst>
            </p:cNvPr>
            <p:cNvSpPr/>
            <p:nvPr/>
          </p:nvSpPr>
          <p:spPr>
            <a:xfrm rot="5400000">
              <a:off x="2168005" y="6183791"/>
              <a:ext cx="1033753" cy="29676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0C7CD83-D77A-9C09-5A86-5069FB2DA656}"/>
                </a:ext>
              </a:extLst>
            </p:cNvPr>
            <p:cNvSpPr/>
            <p:nvPr/>
          </p:nvSpPr>
          <p:spPr>
            <a:xfrm rot="5400000">
              <a:off x="2599867" y="5941818"/>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DF4CD4D8-C0F4-678E-9CCB-764CA248964F}"/>
                </a:ext>
              </a:extLst>
            </p:cNvPr>
            <p:cNvSpPr/>
            <p:nvPr/>
          </p:nvSpPr>
          <p:spPr>
            <a:xfrm rot="5400000">
              <a:off x="2599867" y="6161802"/>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32114CFE-046A-BCB3-8C68-682B42563CF3}"/>
                </a:ext>
              </a:extLst>
            </p:cNvPr>
            <p:cNvSpPr/>
            <p:nvPr/>
          </p:nvSpPr>
          <p:spPr>
            <a:xfrm rot="5400000">
              <a:off x="2599867" y="6368310"/>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5E36FC99-0E05-14C6-8981-A79B4D05C1E3}"/>
                </a:ext>
              </a:extLst>
            </p:cNvPr>
            <p:cNvSpPr/>
            <p:nvPr/>
          </p:nvSpPr>
          <p:spPr>
            <a:xfrm rot="5400000">
              <a:off x="2599868" y="6584661"/>
              <a:ext cx="170024" cy="163983"/>
            </a:xfrm>
            <a:prstGeom prst="ellipse">
              <a:avLst/>
            </a:prstGeom>
            <a:solidFill>
              <a:schemeClr val="accent2">
                <a:lumMod val="60000"/>
                <a:lumOff val="40000"/>
              </a:schemeClr>
            </a:solidFill>
            <a:ln w="15875">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BB8E8BE4-1514-29F1-272D-E3DA310FC6AE}"/>
              </a:ext>
            </a:extLst>
          </p:cNvPr>
          <p:cNvCxnSpPr>
            <a:cxnSpLocks/>
            <a:endCxn id="23" idx="2"/>
          </p:cNvCxnSpPr>
          <p:nvPr/>
        </p:nvCxnSpPr>
        <p:spPr>
          <a:xfrm flipV="1">
            <a:off x="4759069" y="4625651"/>
            <a:ext cx="2667372" cy="12381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8EFD532-0FB0-6A00-CB56-77F5160E9B15}"/>
              </a:ext>
            </a:extLst>
          </p:cNvPr>
          <p:cNvCxnSpPr>
            <a:cxnSpLocks/>
            <a:endCxn id="10" idx="2"/>
          </p:cNvCxnSpPr>
          <p:nvPr/>
        </p:nvCxnSpPr>
        <p:spPr>
          <a:xfrm flipH="1" flipV="1">
            <a:off x="2815383" y="4625651"/>
            <a:ext cx="1943686" cy="12381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13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2A06-295C-BCB2-0694-68185AB904D3}"/>
              </a:ext>
            </a:extLst>
          </p:cNvPr>
          <p:cNvSpPr>
            <a:spLocks noGrp="1"/>
          </p:cNvSpPr>
          <p:nvPr>
            <p:ph type="ctrTitle"/>
          </p:nvPr>
        </p:nvSpPr>
        <p:spPr/>
        <p:txBody>
          <a:bodyPr>
            <a:normAutofit/>
          </a:bodyPr>
          <a:lstStyle/>
          <a:p>
            <a:r>
              <a:rPr lang="en-US" dirty="0"/>
              <a:t>CS 395T: LLM Crash Course</a:t>
            </a:r>
          </a:p>
        </p:txBody>
      </p:sp>
      <p:sp>
        <p:nvSpPr>
          <p:cNvPr id="3" name="Subtitle 2">
            <a:extLst>
              <a:ext uri="{FF2B5EF4-FFF2-40B4-BE49-F238E27FC236}">
                <a16:creationId xmlns:a16="http://schemas.microsoft.com/office/drawing/2014/main" id="{2D79ABF7-DDF2-9EF9-55CF-9D32BEC9712B}"/>
              </a:ext>
            </a:extLst>
          </p:cNvPr>
          <p:cNvSpPr>
            <a:spLocks noGrp="1"/>
          </p:cNvSpPr>
          <p:nvPr>
            <p:ph type="subTitle" idx="1"/>
          </p:nvPr>
        </p:nvSpPr>
        <p:spPr/>
        <p:txBody>
          <a:bodyPr/>
          <a:lstStyle/>
          <a:p>
            <a:r>
              <a:rPr lang="en-US" dirty="0"/>
              <a:t>August 28</a:t>
            </a:r>
            <a:r>
              <a:rPr lang="en-US" baseline="30000" dirty="0"/>
              <a:t>th, </a:t>
            </a:r>
            <a:r>
              <a:rPr lang="en-US" dirty="0"/>
              <a:t>2025</a:t>
            </a:r>
          </a:p>
          <a:p>
            <a:endParaRPr lang="en-US" dirty="0"/>
          </a:p>
        </p:txBody>
      </p:sp>
    </p:spTree>
    <p:extLst>
      <p:ext uri="{BB962C8B-B14F-4D97-AF65-F5344CB8AC3E}">
        <p14:creationId xmlns:p14="http://schemas.microsoft.com/office/powerpoint/2010/main" val="3594097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A531-1376-C57C-0D67-965783A7732B}"/>
              </a:ext>
            </a:extLst>
          </p:cNvPr>
          <p:cNvSpPr>
            <a:spLocks noGrp="1"/>
          </p:cNvSpPr>
          <p:nvPr>
            <p:ph type="title"/>
          </p:nvPr>
        </p:nvSpPr>
        <p:spPr/>
        <p:txBody>
          <a:bodyPr/>
          <a:lstStyle/>
          <a:p>
            <a:r>
              <a:rPr lang="en-US" dirty="0"/>
              <a:t>Self-Attention Transformer (Vaswani et al.)</a:t>
            </a:r>
          </a:p>
        </p:txBody>
      </p:sp>
      <p:sp>
        <p:nvSpPr>
          <p:cNvPr id="3" name="Content Placeholder 2">
            <a:extLst>
              <a:ext uri="{FF2B5EF4-FFF2-40B4-BE49-F238E27FC236}">
                <a16:creationId xmlns:a16="http://schemas.microsoft.com/office/drawing/2014/main" id="{2B0B3DF1-C7FE-A07A-1B89-47E454AC924C}"/>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E is our word embedding (non-contextual for now)</a:t>
            </a:r>
          </a:p>
          <a:p>
            <a:r>
              <a:rPr lang="en-US" dirty="0"/>
              <a:t>W’s are weights (projecting embedding to latent space)</a:t>
            </a:r>
          </a:p>
          <a:p>
            <a:r>
              <a:rPr lang="en-US" dirty="0"/>
              <a:t>Normalization to control scale </a:t>
            </a:r>
          </a:p>
          <a:p>
            <a:r>
              <a:rPr lang="en-US" dirty="0"/>
              <a:t>This is just one head of attention </a:t>
            </a:r>
          </a:p>
        </p:txBody>
      </p:sp>
      <p:pic>
        <p:nvPicPr>
          <p:cNvPr id="4" name="Image" descr="Image">
            <a:extLst>
              <a:ext uri="{FF2B5EF4-FFF2-40B4-BE49-F238E27FC236}">
                <a16:creationId xmlns:a16="http://schemas.microsoft.com/office/drawing/2014/main" id="{553B204A-B446-8B4C-26CA-D72B2BFA9CEB}"/>
              </a:ext>
            </a:extLst>
          </p:cNvPr>
          <p:cNvPicPr>
            <a:picLocks noChangeAspect="1"/>
          </p:cNvPicPr>
          <p:nvPr/>
        </p:nvPicPr>
        <p:blipFill>
          <a:blip r:embed="rId2"/>
          <a:stretch>
            <a:fillRect/>
          </a:stretch>
        </p:blipFill>
        <p:spPr>
          <a:xfrm>
            <a:off x="2857499" y="1690688"/>
            <a:ext cx="6151231" cy="1317233"/>
          </a:xfrm>
          <a:prstGeom prst="rect">
            <a:avLst/>
          </a:prstGeom>
          <a:ln w="12700">
            <a:miter lim="400000"/>
          </a:ln>
        </p:spPr>
      </p:pic>
      <p:sp>
        <p:nvSpPr>
          <p:cNvPr id="5" name="Q = EWQ, K = EWK, V = EWV">
            <a:extLst>
              <a:ext uri="{FF2B5EF4-FFF2-40B4-BE49-F238E27FC236}">
                <a16:creationId xmlns:a16="http://schemas.microsoft.com/office/drawing/2014/main" id="{D9234C81-AA9F-1577-3546-965DEB06C68D}"/>
              </a:ext>
            </a:extLst>
          </p:cNvPr>
          <p:cNvSpPr txBox="1"/>
          <p:nvPr/>
        </p:nvSpPr>
        <p:spPr>
          <a:xfrm>
            <a:off x="4097963" y="2762083"/>
            <a:ext cx="12166605"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spcBef>
                <a:spcPts val="1000"/>
              </a:spcBef>
              <a:defRPr>
                <a:latin typeface="+mj-lt"/>
                <a:ea typeface="+mj-ea"/>
                <a:cs typeface="+mj-cs"/>
                <a:sym typeface="Calibri"/>
              </a:defRPr>
            </a:pPr>
            <a:r>
              <a:rPr sz="2400" dirty="0">
                <a:latin typeface="Arial" panose="020B0604020202020204" pitchFamily="34" charset="0"/>
                <a:cs typeface="Arial" panose="020B0604020202020204" pitchFamily="34" charset="0"/>
              </a:rPr>
              <a:t>Q = E</a:t>
            </a:r>
            <a:r>
              <a:rPr sz="2400" i="1" dirty="0">
                <a:latin typeface="Arial" panose="020B0604020202020204" pitchFamily="34" charset="0"/>
                <a:cs typeface="Arial" panose="020B0604020202020204" pitchFamily="34" charset="0"/>
              </a:rPr>
              <a:t>W</a:t>
            </a:r>
            <a:r>
              <a:rPr sz="2400" baseline="31999" dirty="0">
                <a:latin typeface="Arial" panose="020B0604020202020204" pitchFamily="34" charset="0"/>
                <a:cs typeface="Arial" panose="020B0604020202020204" pitchFamily="34" charset="0"/>
              </a:rPr>
              <a:t>Q</a:t>
            </a:r>
            <a:r>
              <a:rPr sz="2400" dirty="0">
                <a:latin typeface="Arial" panose="020B0604020202020204" pitchFamily="34" charset="0"/>
                <a:cs typeface="Arial" panose="020B0604020202020204" pitchFamily="34" charset="0"/>
              </a:rPr>
              <a:t>, K = E</a:t>
            </a:r>
            <a:r>
              <a:rPr sz="2400" i="1" dirty="0">
                <a:latin typeface="Arial" panose="020B0604020202020204" pitchFamily="34" charset="0"/>
                <a:cs typeface="Arial" panose="020B0604020202020204" pitchFamily="34" charset="0"/>
              </a:rPr>
              <a:t>W</a:t>
            </a:r>
            <a:r>
              <a:rPr sz="2400" baseline="31999" dirty="0">
                <a:latin typeface="Arial" panose="020B0604020202020204" pitchFamily="34" charset="0"/>
                <a:cs typeface="Arial" panose="020B0604020202020204" pitchFamily="34" charset="0"/>
              </a:rPr>
              <a:t>K</a:t>
            </a:r>
            <a:r>
              <a:rPr sz="2400" dirty="0">
                <a:latin typeface="Arial" panose="020B0604020202020204" pitchFamily="34" charset="0"/>
                <a:cs typeface="Arial" panose="020B0604020202020204" pitchFamily="34" charset="0"/>
              </a:rPr>
              <a:t>, V = E</a:t>
            </a:r>
            <a:r>
              <a:rPr sz="2400" i="1" dirty="0">
                <a:latin typeface="Arial" panose="020B0604020202020204" pitchFamily="34" charset="0"/>
                <a:cs typeface="Arial" panose="020B0604020202020204" pitchFamily="34" charset="0"/>
              </a:rPr>
              <a:t>W</a:t>
            </a:r>
            <a:r>
              <a:rPr sz="2400" baseline="31999" dirty="0">
                <a:latin typeface="Arial" panose="020B0604020202020204" pitchFamily="34" charset="0"/>
                <a:cs typeface="Arial" panose="020B0604020202020204" pitchFamily="34" charset="0"/>
              </a:rPr>
              <a:t>V</a:t>
            </a:r>
          </a:p>
        </p:txBody>
      </p:sp>
      <p:cxnSp>
        <p:nvCxnSpPr>
          <p:cNvPr id="7" name="Straight Arrow Connector 6">
            <a:extLst>
              <a:ext uri="{FF2B5EF4-FFF2-40B4-BE49-F238E27FC236}">
                <a16:creationId xmlns:a16="http://schemas.microsoft.com/office/drawing/2014/main" id="{9085DDC5-2073-6391-0AEF-0C5B62152F4C}"/>
              </a:ext>
            </a:extLst>
          </p:cNvPr>
          <p:cNvCxnSpPr/>
          <p:nvPr/>
        </p:nvCxnSpPr>
        <p:spPr>
          <a:xfrm flipH="1" flipV="1">
            <a:off x="7943850" y="2305050"/>
            <a:ext cx="1447800" cy="167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560BFB2-FAD6-438C-4010-D1BEFAE64C62}"/>
              </a:ext>
            </a:extLst>
          </p:cNvPr>
          <p:cNvSpPr txBox="1"/>
          <p:nvPr/>
        </p:nvSpPr>
        <p:spPr>
          <a:xfrm>
            <a:off x="9353550" y="3750477"/>
            <a:ext cx="2266950" cy="923330"/>
          </a:xfrm>
          <a:prstGeom prst="rect">
            <a:avLst/>
          </a:prstGeom>
          <a:noFill/>
        </p:spPr>
        <p:txBody>
          <a:bodyPr wrap="square" rtlCol="0">
            <a:spAutoFit/>
          </a:bodyPr>
          <a:lstStyle/>
          <a:p>
            <a:r>
              <a:rPr lang="en-US" dirty="0"/>
              <a:t>Get soft match between query and keys</a:t>
            </a:r>
          </a:p>
        </p:txBody>
      </p:sp>
      <p:cxnSp>
        <p:nvCxnSpPr>
          <p:cNvPr id="9" name="Straight Arrow Connector 8">
            <a:extLst>
              <a:ext uri="{FF2B5EF4-FFF2-40B4-BE49-F238E27FC236}">
                <a16:creationId xmlns:a16="http://schemas.microsoft.com/office/drawing/2014/main" id="{F8F12DB4-3A14-38E3-5E25-FD038A5E6A73}"/>
              </a:ext>
            </a:extLst>
          </p:cNvPr>
          <p:cNvCxnSpPr>
            <a:cxnSpLocks/>
          </p:cNvCxnSpPr>
          <p:nvPr/>
        </p:nvCxnSpPr>
        <p:spPr>
          <a:xfrm flipH="1" flipV="1">
            <a:off x="8801100" y="2349304"/>
            <a:ext cx="1831014" cy="4127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B5FC013-F222-C86D-BA69-8BD01F5948D5}"/>
              </a:ext>
            </a:extLst>
          </p:cNvPr>
          <p:cNvSpPr txBox="1"/>
          <p:nvPr/>
        </p:nvSpPr>
        <p:spPr>
          <a:xfrm>
            <a:off x="9944100" y="1520479"/>
            <a:ext cx="2266950" cy="1200329"/>
          </a:xfrm>
          <a:prstGeom prst="rect">
            <a:avLst/>
          </a:prstGeom>
          <a:noFill/>
        </p:spPr>
        <p:txBody>
          <a:bodyPr wrap="square" rtlCol="0">
            <a:spAutoFit/>
          </a:bodyPr>
          <a:lstStyle/>
          <a:p>
            <a:r>
              <a:rPr lang="en-US" dirty="0"/>
              <a:t>Average values together, weighted by how well they match</a:t>
            </a:r>
          </a:p>
        </p:txBody>
      </p:sp>
    </p:spTree>
    <p:extLst>
      <p:ext uri="{BB962C8B-B14F-4D97-AF65-F5344CB8AC3E}">
        <p14:creationId xmlns:p14="http://schemas.microsoft.com/office/powerpoint/2010/main" val="51914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6E14-4191-6ACF-2275-8802B3E274DA}"/>
              </a:ext>
            </a:extLst>
          </p:cNvPr>
          <p:cNvSpPr>
            <a:spLocks noGrp="1"/>
          </p:cNvSpPr>
          <p:nvPr>
            <p:ph type="title"/>
          </p:nvPr>
        </p:nvSpPr>
        <p:spPr/>
        <p:txBody>
          <a:bodyPr/>
          <a:lstStyle/>
          <a:p>
            <a:r>
              <a:rPr lang="en-US" dirty="0"/>
              <a:t>Self-Attention</a:t>
            </a:r>
          </a:p>
        </p:txBody>
      </p:sp>
      <p:pic>
        <p:nvPicPr>
          <p:cNvPr id="6" name="Image" descr="Image">
            <a:extLst>
              <a:ext uri="{FF2B5EF4-FFF2-40B4-BE49-F238E27FC236}">
                <a16:creationId xmlns:a16="http://schemas.microsoft.com/office/drawing/2014/main" id="{B8A9E468-A3E2-05AC-793C-E559C289A5E1}"/>
              </a:ext>
            </a:extLst>
          </p:cNvPr>
          <p:cNvPicPr>
            <a:picLocks noChangeAspect="1"/>
          </p:cNvPicPr>
          <p:nvPr/>
        </p:nvPicPr>
        <p:blipFill>
          <a:blip r:embed="rId2"/>
          <a:stretch>
            <a:fillRect/>
          </a:stretch>
        </p:blipFill>
        <p:spPr>
          <a:xfrm>
            <a:off x="1015214" y="2067160"/>
            <a:ext cx="7435510" cy="4425715"/>
          </a:xfrm>
          <a:prstGeom prst="rect">
            <a:avLst/>
          </a:prstGeom>
          <a:ln w="12700">
            <a:miter lim="400000"/>
          </a:ln>
        </p:spPr>
      </p:pic>
      <p:sp>
        <p:nvSpPr>
          <p:cNvPr id="7" name="Alammar, The Illustrated Transformer">
            <a:extLst>
              <a:ext uri="{FF2B5EF4-FFF2-40B4-BE49-F238E27FC236}">
                <a16:creationId xmlns:a16="http://schemas.microsoft.com/office/drawing/2014/main" id="{CC4579C1-1432-B147-5AC7-29B7C29D7CB5}"/>
              </a:ext>
            </a:extLst>
          </p:cNvPr>
          <p:cNvSpPr txBox="1"/>
          <p:nvPr/>
        </p:nvSpPr>
        <p:spPr>
          <a:xfrm>
            <a:off x="5309746" y="1492004"/>
            <a:ext cx="7435510"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a:spcBef>
                <a:spcPts val="1000"/>
              </a:spcBef>
              <a:defRPr sz="5000">
                <a:latin typeface="+mj-lt"/>
                <a:ea typeface="+mj-ea"/>
                <a:cs typeface="+mj-cs"/>
                <a:sym typeface="Calibri"/>
              </a:defRPr>
            </a:pPr>
            <a:r>
              <a:rPr sz="2800" dirty="0" err="1"/>
              <a:t>Alammar</a:t>
            </a:r>
            <a:r>
              <a:rPr sz="2800" dirty="0"/>
              <a:t>, </a:t>
            </a:r>
            <a:r>
              <a:rPr sz="2800" i="1" dirty="0"/>
              <a:t>The Illustrated Transformer</a:t>
            </a:r>
          </a:p>
        </p:txBody>
      </p:sp>
    </p:spTree>
    <p:extLst>
      <p:ext uri="{BB962C8B-B14F-4D97-AF65-F5344CB8AC3E}">
        <p14:creationId xmlns:p14="http://schemas.microsoft.com/office/powerpoint/2010/main" val="737124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8655-2AA5-AE1F-8515-B4ECF3E1D4B3}"/>
              </a:ext>
            </a:extLst>
          </p:cNvPr>
          <p:cNvSpPr>
            <a:spLocks noGrp="1"/>
          </p:cNvSpPr>
          <p:nvPr>
            <p:ph type="title"/>
          </p:nvPr>
        </p:nvSpPr>
        <p:spPr/>
        <p:txBody>
          <a:bodyPr/>
          <a:lstStyle/>
          <a:p>
            <a:r>
              <a:rPr lang="en-US" dirty="0"/>
              <a:t>Self-Attention</a:t>
            </a:r>
          </a:p>
        </p:txBody>
      </p:sp>
      <p:pic>
        <p:nvPicPr>
          <p:cNvPr id="8" name="Image" descr="Image">
            <a:extLst>
              <a:ext uri="{FF2B5EF4-FFF2-40B4-BE49-F238E27FC236}">
                <a16:creationId xmlns:a16="http://schemas.microsoft.com/office/drawing/2014/main" id="{21FAE8D4-C7C5-D9B0-FEF6-208391C3F621}"/>
              </a:ext>
            </a:extLst>
          </p:cNvPr>
          <p:cNvPicPr>
            <a:picLocks noChangeAspect="1"/>
          </p:cNvPicPr>
          <p:nvPr/>
        </p:nvPicPr>
        <p:blipFill>
          <a:blip r:embed="rId3"/>
          <a:stretch>
            <a:fillRect/>
          </a:stretch>
        </p:blipFill>
        <p:spPr>
          <a:xfrm>
            <a:off x="838200" y="1989933"/>
            <a:ext cx="3639306" cy="4022722"/>
          </a:xfrm>
          <a:prstGeom prst="rect">
            <a:avLst/>
          </a:prstGeom>
          <a:ln w="12700">
            <a:miter lim="400000"/>
          </a:ln>
        </p:spPr>
      </p:pic>
      <p:sp>
        <p:nvSpPr>
          <p:cNvPr id="9" name="Alammar, The Illustrated Transformer">
            <a:extLst>
              <a:ext uri="{FF2B5EF4-FFF2-40B4-BE49-F238E27FC236}">
                <a16:creationId xmlns:a16="http://schemas.microsoft.com/office/drawing/2014/main" id="{E67B2CA5-6667-0326-EE1D-878A88F2027A}"/>
              </a:ext>
            </a:extLst>
          </p:cNvPr>
          <p:cNvSpPr txBox="1"/>
          <p:nvPr/>
        </p:nvSpPr>
        <p:spPr>
          <a:xfrm>
            <a:off x="6245395" y="740328"/>
            <a:ext cx="7435510"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l">
              <a:spcBef>
                <a:spcPts val="1000"/>
              </a:spcBef>
              <a:defRPr sz="5000">
                <a:latin typeface="+mj-lt"/>
                <a:ea typeface="+mj-ea"/>
                <a:cs typeface="+mj-cs"/>
                <a:sym typeface="Calibri"/>
              </a:defRPr>
            </a:pPr>
            <a:r>
              <a:rPr sz="2800" dirty="0" err="1"/>
              <a:t>Alammar</a:t>
            </a:r>
            <a:r>
              <a:rPr sz="2800" dirty="0"/>
              <a:t>, </a:t>
            </a:r>
            <a:r>
              <a:rPr sz="2800" i="1" dirty="0"/>
              <a:t>The Illustrated Transformer</a:t>
            </a:r>
          </a:p>
        </p:txBody>
      </p:sp>
      <p:sp>
        <p:nvSpPr>
          <p:cNvPr id="10" name="sent len x sent len (attn for each word to each other)">
            <a:extLst>
              <a:ext uri="{FF2B5EF4-FFF2-40B4-BE49-F238E27FC236}">
                <a16:creationId xmlns:a16="http://schemas.microsoft.com/office/drawing/2014/main" id="{CF6AED97-1E33-2DFC-F29E-5F28227D8171}"/>
              </a:ext>
            </a:extLst>
          </p:cNvPr>
          <p:cNvSpPr txBox="1"/>
          <p:nvPr/>
        </p:nvSpPr>
        <p:spPr>
          <a:xfrm>
            <a:off x="6219825" y="1719021"/>
            <a:ext cx="5514975" cy="882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lvl1pPr algn="l">
              <a:spcBef>
                <a:spcPts val="1000"/>
              </a:spcBef>
              <a:defRPr>
                <a:latin typeface="+mj-lt"/>
                <a:ea typeface="+mj-ea"/>
                <a:cs typeface="+mj-cs"/>
                <a:sym typeface="Calibri"/>
              </a:defRPr>
            </a:lvl1pPr>
          </a:lstStyle>
          <a:p>
            <a:r>
              <a:rPr sz="2400" dirty="0">
                <a:latin typeface="Arial" panose="020B0604020202020204" pitchFamily="34" charset="0"/>
                <a:cs typeface="Arial" panose="020B0604020202020204" pitchFamily="34" charset="0"/>
              </a:rPr>
              <a:t>sent </a:t>
            </a:r>
            <a:r>
              <a:rPr sz="2400" dirty="0" err="1">
                <a:latin typeface="Arial" panose="020B0604020202020204" pitchFamily="34" charset="0"/>
                <a:cs typeface="Arial" panose="020B0604020202020204" pitchFamily="34" charset="0"/>
              </a:rPr>
              <a:t>len</a:t>
            </a:r>
            <a:r>
              <a:rPr sz="2400" dirty="0">
                <a:latin typeface="Arial" panose="020B0604020202020204" pitchFamily="34" charset="0"/>
                <a:cs typeface="Arial" panose="020B0604020202020204" pitchFamily="34" charset="0"/>
              </a:rPr>
              <a:t> x sent </a:t>
            </a:r>
            <a:r>
              <a:rPr sz="2400" dirty="0" err="1">
                <a:latin typeface="Arial" panose="020B0604020202020204" pitchFamily="34" charset="0"/>
                <a:cs typeface="Arial" panose="020B0604020202020204" pitchFamily="34" charset="0"/>
              </a:rPr>
              <a:t>len</a:t>
            </a:r>
            <a:r>
              <a:rPr sz="2400" dirty="0">
                <a:latin typeface="Arial" panose="020B0604020202020204" pitchFamily="34" charset="0"/>
                <a:cs typeface="Arial" panose="020B0604020202020204" pitchFamily="34" charset="0"/>
              </a:rPr>
              <a:t> (attn for each word to each other)</a:t>
            </a:r>
          </a:p>
        </p:txBody>
      </p:sp>
      <p:pic>
        <p:nvPicPr>
          <p:cNvPr id="11" name="Image" descr="Image">
            <a:extLst>
              <a:ext uri="{FF2B5EF4-FFF2-40B4-BE49-F238E27FC236}">
                <a16:creationId xmlns:a16="http://schemas.microsoft.com/office/drawing/2014/main" id="{11458AF1-CE3B-288A-E700-60160460D0D7}"/>
              </a:ext>
            </a:extLst>
          </p:cNvPr>
          <p:cNvPicPr>
            <a:picLocks noChangeAspect="1"/>
          </p:cNvPicPr>
          <p:nvPr/>
        </p:nvPicPr>
        <p:blipFill>
          <a:blip r:embed="rId4"/>
          <a:srcRect l="9980"/>
          <a:stretch>
            <a:fillRect/>
          </a:stretch>
        </p:blipFill>
        <p:spPr>
          <a:xfrm>
            <a:off x="6096000" y="2629735"/>
            <a:ext cx="3867150" cy="2000911"/>
          </a:xfrm>
          <a:prstGeom prst="rect">
            <a:avLst/>
          </a:prstGeom>
          <a:ln w="12700">
            <a:miter lim="400000"/>
          </a:ln>
        </p:spPr>
      </p:pic>
      <p:sp>
        <p:nvSpPr>
          <p:cNvPr id="12" name="sent len x hidden dim">
            <a:extLst>
              <a:ext uri="{FF2B5EF4-FFF2-40B4-BE49-F238E27FC236}">
                <a16:creationId xmlns:a16="http://schemas.microsoft.com/office/drawing/2014/main" id="{31740600-90BA-9FA0-CA61-4F4BDEDA77D7}"/>
              </a:ext>
            </a:extLst>
          </p:cNvPr>
          <p:cNvSpPr txBox="1"/>
          <p:nvPr/>
        </p:nvSpPr>
        <p:spPr>
          <a:xfrm>
            <a:off x="6219825" y="4686208"/>
            <a:ext cx="9321548"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spcBef>
                <a:spcPts val="1000"/>
              </a:spcBef>
              <a:defRPr>
                <a:latin typeface="+mj-lt"/>
                <a:ea typeface="+mj-ea"/>
                <a:cs typeface="+mj-cs"/>
                <a:sym typeface="Calibri"/>
              </a:defRPr>
            </a:lvl1pPr>
          </a:lstStyle>
          <a:p>
            <a:r>
              <a:rPr sz="2400" dirty="0">
                <a:latin typeface="Arial" panose="020B0604020202020204" pitchFamily="34" charset="0"/>
                <a:cs typeface="Arial" panose="020B0604020202020204" pitchFamily="34" charset="0"/>
              </a:rPr>
              <a:t>sent </a:t>
            </a:r>
            <a:r>
              <a:rPr sz="2400" dirty="0" err="1">
                <a:latin typeface="Arial" panose="020B0604020202020204" pitchFamily="34" charset="0"/>
                <a:cs typeface="Arial" panose="020B0604020202020204" pitchFamily="34" charset="0"/>
              </a:rPr>
              <a:t>len</a:t>
            </a:r>
            <a:r>
              <a:rPr sz="2400" dirty="0">
                <a:latin typeface="Arial" panose="020B0604020202020204" pitchFamily="34" charset="0"/>
                <a:cs typeface="Arial" panose="020B0604020202020204" pitchFamily="34" charset="0"/>
              </a:rPr>
              <a:t> x hidden dim</a:t>
            </a:r>
          </a:p>
        </p:txBody>
      </p:sp>
      <p:sp>
        <p:nvSpPr>
          <p:cNvPr id="13" name="Z is a weighted combination of V rows">
            <a:extLst>
              <a:ext uri="{FF2B5EF4-FFF2-40B4-BE49-F238E27FC236}">
                <a16:creationId xmlns:a16="http://schemas.microsoft.com/office/drawing/2014/main" id="{CEAB2B1C-2B4F-76E0-C2B0-13813D3ECD0B}"/>
              </a:ext>
            </a:extLst>
          </p:cNvPr>
          <p:cNvSpPr txBox="1"/>
          <p:nvPr/>
        </p:nvSpPr>
        <p:spPr>
          <a:xfrm>
            <a:off x="6038850" y="5499054"/>
            <a:ext cx="12647055"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spcBef>
                <a:spcPts val="1000"/>
              </a:spcBef>
              <a:defRPr>
                <a:latin typeface="+mj-lt"/>
                <a:ea typeface="+mj-ea"/>
                <a:cs typeface="+mj-cs"/>
                <a:sym typeface="Calibri"/>
              </a:defRPr>
            </a:lvl1pPr>
          </a:lstStyle>
          <a:p>
            <a:r>
              <a:rPr sz="2400" dirty="0">
                <a:latin typeface="Arial" panose="020B0604020202020204" pitchFamily="34" charset="0"/>
                <a:cs typeface="Arial" panose="020B0604020202020204" pitchFamily="34" charset="0"/>
              </a:rPr>
              <a:t>Z is a weighted combination of V rows</a:t>
            </a:r>
          </a:p>
        </p:txBody>
      </p:sp>
    </p:spTree>
    <p:extLst>
      <p:ext uri="{BB962C8B-B14F-4D97-AF65-F5344CB8AC3E}">
        <p14:creationId xmlns:p14="http://schemas.microsoft.com/office/powerpoint/2010/main" val="317614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P spid="1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757A-22C2-40E0-C73F-A24253397A4B}"/>
              </a:ext>
            </a:extLst>
          </p:cNvPr>
          <p:cNvSpPr>
            <a:spLocks noGrp="1"/>
          </p:cNvSpPr>
          <p:nvPr>
            <p:ph type="title"/>
          </p:nvPr>
        </p:nvSpPr>
        <p:spPr/>
        <p:txBody>
          <a:bodyPr/>
          <a:lstStyle/>
          <a:p>
            <a:r>
              <a:rPr lang="en-US" dirty="0"/>
              <a:t>Why is this better?</a:t>
            </a:r>
          </a:p>
        </p:txBody>
      </p:sp>
      <p:sp>
        <p:nvSpPr>
          <p:cNvPr id="3" name="Content Placeholder 2">
            <a:extLst>
              <a:ext uri="{FF2B5EF4-FFF2-40B4-BE49-F238E27FC236}">
                <a16:creationId xmlns:a16="http://schemas.microsoft.com/office/drawing/2014/main" id="{AC4996FF-05D3-A0C4-DC15-298A5A39C1D1}"/>
              </a:ext>
            </a:extLst>
          </p:cNvPr>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n </a:t>
            </a:r>
            <a:r>
              <a:rPr lang="en-US" i="0" dirty="0"/>
              <a:t>= sentence length, </a:t>
            </a:r>
            <a:r>
              <a:rPr lang="en-US" dirty="0"/>
              <a:t>d</a:t>
            </a:r>
            <a:r>
              <a:rPr lang="en-US" i="0" dirty="0"/>
              <a:t> = hidden dim, </a:t>
            </a:r>
            <a:r>
              <a:rPr lang="en-US" dirty="0"/>
              <a:t>k</a:t>
            </a:r>
            <a:r>
              <a:rPr lang="en-US" i="0" dirty="0"/>
              <a:t> = kernel size, </a:t>
            </a:r>
            <a:r>
              <a:rPr lang="en-US" dirty="0"/>
              <a:t>r</a:t>
            </a:r>
            <a:r>
              <a:rPr lang="en-US" i="0" dirty="0"/>
              <a:t> = restricted neighborhood size</a:t>
            </a:r>
          </a:p>
          <a:p>
            <a:r>
              <a:rPr lang="en-US" dirty="0"/>
              <a:t>Quadratic complexity</a:t>
            </a:r>
            <a:r>
              <a:rPr lang="en-US" b="0" dirty="0"/>
              <a:t>, but O(1) sequential operations (not linear like in RNNs) and O(1) “path” for words to inform each other</a:t>
            </a:r>
          </a:p>
          <a:p>
            <a:r>
              <a:rPr lang="en-US" dirty="0"/>
              <a:t>So very parallelizable!</a:t>
            </a:r>
            <a:endParaRPr lang="en-US" b="0" dirty="0"/>
          </a:p>
          <a:p>
            <a:endParaRPr lang="en-US" dirty="0"/>
          </a:p>
        </p:txBody>
      </p:sp>
      <p:pic>
        <p:nvPicPr>
          <p:cNvPr id="4" name="Image" descr="Image">
            <a:extLst>
              <a:ext uri="{FF2B5EF4-FFF2-40B4-BE49-F238E27FC236}">
                <a16:creationId xmlns:a16="http://schemas.microsoft.com/office/drawing/2014/main" id="{14881CB4-3E49-8BBB-A36E-EAFBEE212585}"/>
              </a:ext>
            </a:extLst>
          </p:cNvPr>
          <p:cNvPicPr>
            <a:picLocks noChangeAspect="1"/>
          </p:cNvPicPr>
          <p:nvPr/>
        </p:nvPicPr>
        <p:blipFill>
          <a:blip r:embed="rId2"/>
          <a:stretch>
            <a:fillRect/>
          </a:stretch>
        </p:blipFill>
        <p:spPr>
          <a:xfrm>
            <a:off x="1421819" y="1909795"/>
            <a:ext cx="9348362" cy="2091499"/>
          </a:xfrm>
          <a:prstGeom prst="rect">
            <a:avLst/>
          </a:prstGeom>
          <a:ln w="12700">
            <a:miter lim="400000"/>
          </a:ln>
        </p:spPr>
      </p:pic>
    </p:spTree>
    <p:extLst>
      <p:ext uri="{BB962C8B-B14F-4D97-AF65-F5344CB8AC3E}">
        <p14:creationId xmlns:p14="http://schemas.microsoft.com/office/powerpoint/2010/main" val="4078104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B779-575F-90BF-AF28-870B4E3C52CB}"/>
              </a:ext>
            </a:extLst>
          </p:cNvPr>
          <p:cNvSpPr>
            <a:spLocks noGrp="1"/>
          </p:cNvSpPr>
          <p:nvPr>
            <p:ph type="title"/>
          </p:nvPr>
        </p:nvSpPr>
        <p:spPr/>
        <p:txBody>
          <a:bodyPr/>
          <a:lstStyle/>
          <a:p>
            <a:r>
              <a:rPr lang="en-US" dirty="0"/>
              <a:t>Multi-head Self-Attention</a:t>
            </a:r>
          </a:p>
        </p:txBody>
      </p:sp>
      <p:sp>
        <p:nvSpPr>
          <p:cNvPr id="3" name="Content Placeholder 2">
            <a:extLst>
              <a:ext uri="{FF2B5EF4-FFF2-40B4-BE49-F238E27FC236}">
                <a16:creationId xmlns:a16="http://schemas.microsoft.com/office/drawing/2014/main" id="{2513C9AE-AEAE-8444-03D4-F69C698FE753}"/>
              </a:ext>
            </a:extLst>
          </p:cNvPr>
          <p:cNvSpPr>
            <a:spLocks noGrp="1"/>
          </p:cNvSpPr>
          <p:nvPr>
            <p:ph idx="1"/>
          </p:nvPr>
        </p:nvSpPr>
        <p:spPr/>
        <p:txBody>
          <a:bodyPr/>
          <a:lstStyle/>
          <a:p>
            <a:r>
              <a:rPr lang="en-US" dirty="0"/>
              <a:t>In practice, Transformers have many copies (heads) of self-attention</a:t>
            </a:r>
          </a:p>
          <a:p>
            <a:r>
              <a:rPr lang="en-US" dirty="0"/>
              <a:t>Also parallelizable</a:t>
            </a:r>
          </a:p>
          <a:p>
            <a:endParaRPr lang="en-US" dirty="0"/>
          </a:p>
        </p:txBody>
      </p:sp>
      <p:pic>
        <p:nvPicPr>
          <p:cNvPr id="4" name="Image" descr="Image">
            <a:extLst>
              <a:ext uri="{FF2B5EF4-FFF2-40B4-BE49-F238E27FC236}">
                <a16:creationId xmlns:a16="http://schemas.microsoft.com/office/drawing/2014/main" id="{92365F28-7CC8-FBE6-3EF2-816365A47D00}"/>
              </a:ext>
            </a:extLst>
          </p:cNvPr>
          <p:cNvPicPr>
            <a:picLocks noChangeAspect="1"/>
          </p:cNvPicPr>
          <p:nvPr/>
        </p:nvPicPr>
        <p:blipFill>
          <a:blip r:embed="rId2"/>
          <a:srcRect r="51978" b="31868"/>
          <a:stretch>
            <a:fillRect/>
          </a:stretch>
        </p:blipFill>
        <p:spPr>
          <a:xfrm>
            <a:off x="5502033" y="2602099"/>
            <a:ext cx="5293347" cy="4078481"/>
          </a:xfrm>
          <a:prstGeom prst="rect">
            <a:avLst/>
          </a:prstGeom>
          <a:ln w="12700">
            <a:miter lim="400000"/>
          </a:ln>
        </p:spPr>
      </p:pic>
    </p:spTree>
    <p:extLst>
      <p:ext uri="{BB962C8B-B14F-4D97-AF65-F5344CB8AC3E}">
        <p14:creationId xmlns:p14="http://schemas.microsoft.com/office/powerpoint/2010/main" val="3350612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56D2-D7B8-4CBD-285D-A96B415D7072}"/>
              </a:ext>
            </a:extLst>
          </p:cNvPr>
          <p:cNvSpPr>
            <a:spLocks noGrp="1"/>
          </p:cNvSpPr>
          <p:nvPr>
            <p:ph type="title"/>
          </p:nvPr>
        </p:nvSpPr>
        <p:spPr/>
        <p:txBody>
          <a:bodyPr/>
          <a:lstStyle/>
          <a:p>
            <a:r>
              <a:rPr lang="en-US" dirty="0"/>
              <a:t>Multi-head Self-attention</a:t>
            </a:r>
          </a:p>
        </p:txBody>
      </p:sp>
      <p:pic>
        <p:nvPicPr>
          <p:cNvPr id="4" name="Image" descr="Image">
            <a:extLst>
              <a:ext uri="{FF2B5EF4-FFF2-40B4-BE49-F238E27FC236}">
                <a16:creationId xmlns:a16="http://schemas.microsoft.com/office/drawing/2014/main" id="{6EAF181F-74FC-E7BC-C949-0C8E0BDC19AD}"/>
              </a:ext>
            </a:extLst>
          </p:cNvPr>
          <p:cNvPicPr>
            <a:picLocks noChangeAspect="1"/>
          </p:cNvPicPr>
          <p:nvPr/>
        </p:nvPicPr>
        <p:blipFill>
          <a:blip r:embed="rId2"/>
          <a:stretch>
            <a:fillRect/>
          </a:stretch>
        </p:blipFill>
        <p:spPr>
          <a:xfrm>
            <a:off x="1788367" y="1690688"/>
            <a:ext cx="8615265" cy="4678668"/>
          </a:xfrm>
          <a:prstGeom prst="rect">
            <a:avLst/>
          </a:prstGeom>
          <a:ln w="12700">
            <a:miter lim="400000"/>
          </a:ln>
        </p:spPr>
      </p:pic>
    </p:spTree>
    <p:extLst>
      <p:ext uri="{BB962C8B-B14F-4D97-AF65-F5344CB8AC3E}">
        <p14:creationId xmlns:p14="http://schemas.microsoft.com/office/powerpoint/2010/main" val="1508135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F71C-A0A0-4C53-89D5-25A782AFF3D0}"/>
              </a:ext>
            </a:extLst>
          </p:cNvPr>
          <p:cNvSpPr>
            <a:spLocks noGrp="1"/>
          </p:cNvSpPr>
          <p:nvPr>
            <p:ph type="title"/>
          </p:nvPr>
        </p:nvSpPr>
        <p:spPr/>
        <p:txBody>
          <a:bodyPr/>
          <a:lstStyle/>
          <a:p>
            <a:r>
              <a:rPr lang="en-US" dirty="0"/>
              <a:t>Full Transformer stack</a:t>
            </a:r>
          </a:p>
        </p:txBody>
      </p:sp>
      <p:sp>
        <p:nvSpPr>
          <p:cNvPr id="3" name="Content Placeholder 2">
            <a:extLst>
              <a:ext uri="{FF2B5EF4-FFF2-40B4-BE49-F238E27FC236}">
                <a16:creationId xmlns:a16="http://schemas.microsoft.com/office/drawing/2014/main" id="{EAE3BF0F-1A5A-ED4C-BC91-5318B2F978D6}"/>
              </a:ext>
            </a:extLst>
          </p:cNvPr>
          <p:cNvSpPr>
            <a:spLocks noGrp="1"/>
          </p:cNvSpPr>
          <p:nvPr>
            <p:ph idx="1"/>
          </p:nvPr>
        </p:nvSpPr>
        <p:spPr/>
        <p:txBody>
          <a:bodyPr/>
          <a:lstStyle/>
          <a:p>
            <a:r>
              <a:rPr lang="en-US" dirty="0"/>
              <a:t>Repeated layers with the same substructure</a:t>
            </a:r>
          </a:p>
          <a:p>
            <a:r>
              <a:rPr lang="en-US" dirty="0"/>
              <a:t>Multi-head attention</a:t>
            </a:r>
          </a:p>
          <a:p>
            <a:r>
              <a:rPr lang="en-US" dirty="0"/>
              <a:t>Residual + </a:t>
            </a:r>
            <a:r>
              <a:rPr lang="en-US" dirty="0" err="1"/>
              <a:t>Layernorm</a:t>
            </a:r>
            <a:endParaRPr lang="en-US" dirty="0"/>
          </a:p>
          <a:p>
            <a:r>
              <a:rPr lang="en-US" dirty="0"/>
              <a:t>FFN (most of the parameters) </a:t>
            </a:r>
          </a:p>
          <a:p>
            <a:r>
              <a:rPr lang="en-US" dirty="0"/>
              <a:t>Residual + </a:t>
            </a:r>
            <a:r>
              <a:rPr lang="en-US" dirty="0" err="1"/>
              <a:t>Layernorm</a:t>
            </a:r>
            <a:endParaRPr lang="en-US" dirty="0"/>
          </a:p>
          <a:p>
            <a:r>
              <a:rPr lang="en-US" dirty="0"/>
              <a:t>Note: there are many variations on this basic theme</a:t>
            </a:r>
          </a:p>
          <a:p>
            <a:pPr lvl="1"/>
            <a:r>
              <a:rPr lang="en-US" dirty="0"/>
              <a:t>Most prominently: Pre-norm</a:t>
            </a:r>
          </a:p>
        </p:txBody>
      </p:sp>
      <p:pic>
        <p:nvPicPr>
          <p:cNvPr id="4" name="Picture 3">
            <a:extLst>
              <a:ext uri="{FF2B5EF4-FFF2-40B4-BE49-F238E27FC236}">
                <a16:creationId xmlns:a16="http://schemas.microsoft.com/office/drawing/2014/main" id="{F0BE1602-2FDF-9222-81AA-CAFC9C293303}"/>
              </a:ext>
            </a:extLst>
          </p:cNvPr>
          <p:cNvPicPr>
            <a:picLocks noChangeAspect="1"/>
          </p:cNvPicPr>
          <p:nvPr/>
        </p:nvPicPr>
        <p:blipFill>
          <a:blip r:embed="rId2"/>
          <a:stretch>
            <a:fillRect/>
          </a:stretch>
        </p:blipFill>
        <p:spPr>
          <a:xfrm>
            <a:off x="9158469" y="1027906"/>
            <a:ext cx="2793207" cy="3886200"/>
          </a:xfrm>
          <a:prstGeom prst="rect">
            <a:avLst/>
          </a:prstGeom>
        </p:spPr>
      </p:pic>
    </p:spTree>
    <p:extLst>
      <p:ext uri="{BB962C8B-B14F-4D97-AF65-F5344CB8AC3E}">
        <p14:creationId xmlns:p14="http://schemas.microsoft.com/office/powerpoint/2010/main" val="995877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7325-BBDB-EAA7-BDCE-2D56273EE041}"/>
              </a:ext>
            </a:extLst>
          </p:cNvPr>
          <p:cNvSpPr>
            <a:spLocks noGrp="1"/>
          </p:cNvSpPr>
          <p:nvPr>
            <p:ph type="title"/>
          </p:nvPr>
        </p:nvSpPr>
        <p:spPr/>
        <p:txBody>
          <a:bodyPr/>
          <a:lstStyle/>
          <a:p>
            <a:r>
              <a:rPr lang="en-US" dirty="0"/>
              <a:t>BERT (Devlin et al., 2018)</a:t>
            </a:r>
          </a:p>
        </p:txBody>
      </p:sp>
      <p:sp>
        <p:nvSpPr>
          <p:cNvPr id="3" name="Content Placeholder 2">
            <a:extLst>
              <a:ext uri="{FF2B5EF4-FFF2-40B4-BE49-F238E27FC236}">
                <a16:creationId xmlns:a16="http://schemas.microsoft.com/office/drawing/2014/main" id="{6F756212-8851-43EC-57E7-65A3419C322A}"/>
              </a:ext>
            </a:extLst>
          </p:cNvPr>
          <p:cNvSpPr>
            <a:spLocks noGrp="1"/>
          </p:cNvSpPr>
          <p:nvPr>
            <p:ph idx="1"/>
          </p:nvPr>
        </p:nvSpPr>
        <p:spPr/>
        <p:txBody>
          <a:bodyPr>
            <a:normAutofit fontScale="92500" lnSpcReduction="10000"/>
          </a:bodyPr>
          <a:lstStyle/>
          <a:p>
            <a:r>
              <a:rPr lang="en-US" dirty="0"/>
              <a:t>Pre-trained Transformer model</a:t>
            </a:r>
          </a:p>
          <a:p>
            <a:r>
              <a:rPr lang="en-US" dirty="0"/>
              <a:t>A bit of historical context </a:t>
            </a:r>
          </a:p>
          <a:p>
            <a:pPr lvl="1"/>
            <a:r>
              <a:rPr lang="en-US" dirty="0"/>
              <a:t>The last big NLP revolution before this was ~2013/2014 with word embeddings </a:t>
            </a:r>
          </a:p>
          <a:p>
            <a:pPr lvl="1"/>
            <a:r>
              <a:rPr lang="en-US" dirty="0"/>
              <a:t>Before that: words = 1-hot vectors </a:t>
            </a:r>
          </a:p>
          <a:p>
            <a:pPr lvl="1"/>
            <a:r>
              <a:rPr lang="en-US" dirty="0"/>
              <a:t>Word embeddings: learned vector representations of word distributions </a:t>
            </a:r>
          </a:p>
          <a:p>
            <a:pPr lvl="1"/>
            <a:r>
              <a:rPr lang="en-US" dirty="0"/>
              <a:t>Brought in a crucial idea: these vectors are something that can be shared across the community </a:t>
            </a:r>
          </a:p>
          <a:p>
            <a:pPr lvl="1"/>
            <a:r>
              <a:rPr lang="en-US" dirty="0"/>
              <a:t>Word2vec and Glove were made publicly available and easy to download and use </a:t>
            </a:r>
          </a:p>
          <a:p>
            <a:r>
              <a:rPr lang="en-US" dirty="0"/>
              <a:t>BERT follows this paradigm but for a whole model</a:t>
            </a:r>
          </a:p>
          <a:p>
            <a:pPr lvl="1"/>
            <a:r>
              <a:rPr lang="en-US" dirty="0"/>
              <a:t>Instead of just sharing the embeddings, share a model that can embed words on-the-fly</a:t>
            </a:r>
          </a:p>
          <a:p>
            <a:pPr lvl="1"/>
            <a:endParaRPr lang="en-US" dirty="0"/>
          </a:p>
          <a:p>
            <a:pPr lvl="1"/>
            <a:endParaRPr lang="en-US" dirty="0"/>
          </a:p>
        </p:txBody>
      </p:sp>
    </p:spTree>
    <p:extLst>
      <p:ext uri="{BB962C8B-B14F-4D97-AF65-F5344CB8AC3E}">
        <p14:creationId xmlns:p14="http://schemas.microsoft.com/office/powerpoint/2010/main" val="3339841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1777-7554-3075-D6C9-F0B3BF336C45}"/>
              </a:ext>
            </a:extLst>
          </p:cNvPr>
          <p:cNvSpPr>
            <a:spLocks noGrp="1"/>
          </p:cNvSpPr>
          <p:nvPr>
            <p:ph type="title"/>
          </p:nvPr>
        </p:nvSpPr>
        <p:spPr/>
        <p:txBody>
          <a:bodyPr/>
          <a:lstStyle/>
          <a:p>
            <a:r>
              <a:rPr lang="en-US" dirty="0"/>
              <a:t>Masked language modeling (MLM)</a:t>
            </a:r>
          </a:p>
        </p:txBody>
      </p:sp>
      <p:sp>
        <p:nvSpPr>
          <p:cNvPr id="3" name="Content Placeholder 2">
            <a:extLst>
              <a:ext uri="{FF2B5EF4-FFF2-40B4-BE49-F238E27FC236}">
                <a16:creationId xmlns:a16="http://schemas.microsoft.com/office/drawing/2014/main" id="{0BAAE628-D047-87B1-2AEA-FD3B77959636}"/>
              </a:ext>
            </a:extLst>
          </p:cNvPr>
          <p:cNvSpPr>
            <a:spLocks noGrp="1"/>
          </p:cNvSpPr>
          <p:nvPr>
            <p:ph idx="1"/>
          </p:nvPr>
        </p:nvSpPr>
        <p:spPr/>
        <p:txBody>
          <a:bodyPr>
            <a:normAutofit fontScale="92500" lnSpcReduction="20000"/>
          </a:bodyPr>
          <a:lstStyle/>
          <a:p>
            <a:r>
              <a:rPr lang="en-US" dirty="0"/>
              <a:t>Normally when we train a language model</a:t>
            </a:r>
          </a:p>
          <a:p>
            <a:pPr lvl="1"/>
            <a:r>
              <a:rPr lang="en-US" dirty="0"/>
              <a:t>Treat it like an N-gram model (P(token | prefix))</a:t>
            </a:r>
          </a:p>
          <a:p>
            <a:r>
              <a:rPr lang="en-US" dirty="0"/>
              <a:t>BERT introduced a different paradigm, enabled by Transformer’s architecture </a:t>
            </a:r>
          </a:p>
          <a:p>
            <a:endParaRPr lang="en-US" dirty="0"/>
          </a:p>
          <a:p>
            <a:pPr marL="0" indent="0" algn="ctr">
              <a:buNone/>
            </a:pPr>
            <a:r>
              <a:rPr lang="en-US" i="1" dirty="0"/>
              <a:t>This is a sentence we are modeling</a:t>
            </a:r>
          </a:p>
          <a:p>
            <a:pPr marL="0" indent="0" algn="ctr">
              <a:buNone/>
            </a:pPr>
            <a:br>
              <a:rPr lang="en-US" i="1" dirty="0"/>
            </a:br>
            <a:r>
              <a:rPr lang="en-US" i="1" dirty="0"/>
              <a:t>This is a _____ we are modeling</a:t>
            </a:r>
          </a:p>
          <a:p>
            <a:pPr marL="0" indent="0" algn="ctr">
              <a:buNone/>
            </a:pPr>
            <a:r>
              <a:rPr lang="en-US" i="1" dirty="0"/>
              <a:t>Model: P(____ | This is a … we are modeling)</a:t>
            </a:r>
          </a:p>
          <a:p>
            <a:r>
              <a:rPr lang="en-US" dirty="0"/>
              <a:t>Questions for you: </a:t>
            </a:r>
          </a:p>
          <a:p>
            <a:pPr lvl="1"/>
            <a:r>
              <a:rPr lang="en-US" dirty="0"/>
              <a:t>Why is this something that’s easier to do with a Transformer than an RNN?</a:t>
            </a:r>
          </a:p>
        </p:txBody>
      </p:sp>
    </p:spTree>
    <p:extLst>
      <p:ext uri="{BB962C8B-B14F-4D97-AF65-F5344CB8AC3E}">
        <p14:creationId xmlns:p14="http://schemas.microsoft.com/office/powerpoint/2010/main" val="1380823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CC5F7-AD01-4611-5343-E06FD261F29A}"/>
              </a:ext>
            </a:extLst>
          </p:cNvPr>
          <p:cNvSpPr>
            <a:spLocks noGrp="1"/>
          </p:cNvSpPr>
          <p:nvPr>
            <p:ph type="title"/>
          </p:nvPr>
        </p:nvSpPr>
        <p:spPr/>
        <p:txBody>
          <a:bodyPr/>
          <a:lstStyle/>
          <a:p>
            <a:r>
              <a:rPr lang="en-US" dirty="0"/>
              <a:t>Special tokens</a:t>
            </a:r>
          </a:p>
        </p:txBody>
      </p:sp>
      <p:sp>
        <p:nvSpPr>
          <p:cNvPr id="3" name="Content Placeholder 2">
            <a:extLst>
              <a:ext uri="{FF2B5EF4-FFF2-40B4-BE49-F238E27FC236}">
                <a16:creationId xmlns:a16="http://schemas.microsoft.com/office/drawing/2014/main" id="{9D038D10-E573-6F87-0A36-5F16A9D7E86A}"/>
              </a:ext>
            </a:extLst>
          </p:cNvPr>
          <p:cNvSpPr>
            <a:spLocks noGrp="1"/>
          </p:cNvSpPr>
          <p:nvPr>
            <p:ph idx="1"/>
          </p:nvPr>
        </p:nvSpPr>
        <p:spPr/>
        <p:txBody>
          <a:bodyPr/>
          <a:lstStyle/>
          <a:p>
            <a:r>
              <a:rPr lang="en-US" dirty="0"/>
              <a:t>BERT also introduced a few “special” tokens</a:t>
            </a:r>
          </a:p>
          <a:p>
            <a:r>
              <a:rPr lang="en-US" dirty="0"/>
              <a:t>[MASK]: masking tokens (for filling in blanks) </a:t>
            </a:r>
          </a:p>
          <a:p>
            <a:r>
              <a:rPr lang="en-US" dirty="0"/>
              <a:t>[CLS]: Classification token (pooled representation of the whole sentence/input) </a:t>
            </a:r>
          </a:p>
          <a:p>
            <a:r>
              <a:rPr lang="en-US" dirty="0"/>
              <a:t>[SEP]: separating sentences/lines/documents </a:t>
            </a:r>
          </a:p>
        </p:txBody>
      </p:sp>
    </p:spTree>
    <p:extLst>
      <p:ext uri="{BB962C8B-B14F-4D97-AF65-F5344CB8AC3E}">
        <p14:creationId xmlns:p14="http://schemas.microsoft.com/office/powerpoint/2010/main" val="430586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4B66-45F4-29C2-8E46-C97A81F83286}"/>
              </a:ext>
            </a:extLst>
          </p:cNvPr>
          <p:cNvSpPr>
            <a:spLocks noGrp="1"/>
          </p:cNvSpPr>
          <p:nvPr>
            <p:ph type="title"/>
          </p:nvPr>
        </p:nvSpPr>
        <p:spPr/>
        <p:txBody>
          <a:bodyPr/>
          <a:lstStyle/>
          <a:p>
            <a:r>
              <a:rPr lang="en-US" dirty="0"/>
              <a:t>Today: LLM Crash course</a:t>
            </a:r>
          </a:p>
        </p:txBody>
      </p:sp>
      <p:sp>
        <p:nvSpPr>
          <p:cNvPr id="3" name="Content Placeholder 2">
            <a:extLst>
              <a:ext uri="{FF2B5EF4-FFF2-40B4-BE49-F238E27FC236}">
                <a16:creationId xmlns:a16="http://schemas.microsoft.com/office/drawing/2014/main" id="{9DFF12B0-95EF-E3D4-34F5-4D4291F26C70}"/>
              </a:ext>
            </a:extLst>
          </p:cNvPr>
          <p:cNvSpPr>
            <a:spLocks noGrp="1"/>
          </p:cNvSpPr>
          <p:nvPr>
            <p:ph idx="1"/>
          </p:nvPr>
        </p:nvSpPr>
        <p:spPr/>
        <p:txBody>
          <a:bodyPr>
            <a:normAutofit/>
          </a:bodyPr>
          <a:lstStyle/>
          <a:p>
            <a:r>
              <a:rPr lang="en-US" dirty="0"/>
              <a:t>What’s a language model?</a:t>
            </a:r>
          </a:p>
          <a:p>
            <a:r>
              <a:rPr lang="en-US" dirty="0"/>
              <a:t>Transformers and self-attention</a:t>
            </a:r>
          </a:p>
          <a:p>
            <a:r>
              <a:rPr lang="en-US" dirty="0"/>
              <a:t>Bit of pre-training history (BERT)</a:t>
            </a:r>
          </a:p>
          <a:p>
            <a:r>
              <a:rPr lang="en-US" dirty="0"/>
              <a:t>GPT3, in-context learning</a:t>
            </a:r>
          </a:p>
          <a:p>
            <a:r>
              <a:rPr lang="en-US" dirty="0" err="1"/>
              <a:t>CoT</a:t>
            </a:r>
            <a:r>
              <a:rPr lang="en-US" dirty="0"/>
              <a:t> </a:t>
            </a:r>
          </a:p>
          <a:p>
            <a:r>
              <a:rPr lang="en-US" dirty="0" err="1"/>
              <a:t>ReACT</a:t>
            </a:r>
            <a:endParaRPr lang="en-US" dirty="0"/>
          </a:p>
        </p:txBody>
      </p:sp>
    </p:spTree>
    <p:extLst>
      <p:ext uri="{BB962C8B-B14F-4D97-AF65-F5344CB8AC3E}">
        <p14:creationId xmlns:p14="http://schemas.microsoft.com/office/powerpoint/2010/main" val="1312223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9E43-6824-A726-1290-20053AFAEFA7}"/>
              </a:ext>
            </a:extLst>
          </p:cNvPr>
          <p:cNvSpPr>
            <a:spLocks noGrp="1"/>
          </p:cNvSpPr>
          <p:nvPr>
            <p:ph type="title"/>
          </p:nvPr>
        </p:nvSpPr>
        <p:spPr/>
        <p:txBody>
          <a:bodyPr/>
          <a:lstStyle/>
          <a:p>
            <a:r>
              <a:rPr lang="en-US" dirty="0"/>
              <a:t>A few things BERT can do:</a:t>
            </a:r>
          </a:p>
        </p:txBody>
      </p:sp>
      <p:sp>
        <p:nvSpPr>
          <p:cNvPr id="3" name="Content Placeholder 2">
            <a:extLst>
              <a:ext uri="{FF2B5EF4-FFF2-40B4-BE49-F238E27FC236}">
                <a16:creationId xmlns:a16="http://schemas.microsoft.com/office/drawing/2014/main" id="{6B1FD613-CCC9-FC51-C572-21DE8469FA51}"/>
              </a:ext>
            </a:extLst>
          </p:cNvPr>
          <p:cNvSpPr>
            <a:spLocks noGrp="1"/>
          </p:cNvSpPr>
          <p:nvPr>
            <p:ph idx="1"/>
          </p:nvPr>
        </p:nvSpPr>
        <p:spPr/>
        <p:txBody>
          <a:bodyPr>
            <a:normAutofit lnSpcReduction="10000"/>
          </a:bodyPr>
          <a:lstStyle/>
          <a:p>
            <a:br>
              <a:rPr lang="en-US" dirty="0"/>
            </a:br>
            <a:br>
              <a:rPr lang="en-US" dirty="0"/>
            </a:br>
            <a:br>
              <a:rPr lang="en-US" dirty="0"/>
            </a:br>
            <a:br>
              <a:rPr lang="en-US" dirty="0"/>
            </a:br>
            <a:br>
              <a:rPr lang="en-US" dirty="0"/>
            </a:br>
            <a:br>
              <a:rPr lang="en-US" dirty="0"/>
            </a:br>
            <a:br>
              <a:rPr lang="en-US" dirty="0"/>
            </a:br>
            <a:endParaRPr lang="en-US" dirty="0"/>
          </a:p>
          <a:p>
            <a:r>
              <a:rPr lang="en-US" dirty="0"/>
              <a:t>Classification with [CLS]</a:t>
            </a:r>
          </a:p>
          <a:p>
            <a:r>
              <a:rPr lang="en-US" dirty="0"/>
              <a:t>Similarity </a:t>
            </a:r>
          </a:p>
          <a:p>
            <a:r>
              <a:rPr lang="en-US" dirty="0"/>
              <a:t>Token-level tagging</a:t>
            </a:r>
          </a:p>
          <a:p>
            <a:pPr marL="0" indent="0">
              <a:buNone/>
            </a:pPr>
            <a:endParaRPr lang="en-US" dirty="0"/>
          </a:p>
          <a:p>
            <a:endParaRPr lang="en-US" dirty="0"/>
          </a:p>
        </p:txBody>
      </p:sp>
      <p:pic>
        <p:nvPicPr>
          <p:cNvPr id="5" name="Picture 4">
            <a:extLst>
              <a:ext uri="{FF2B5EF4-FFF2-40B4-BE49-F238E27FC236}">
                <a16:creationId xmlns:a16="http://schemas.microsoft.com/office/drawing/2014/main" id="{5659B67D-ED4D-8447-E8E0-8FCB08683442}"/>
              </a:ext>
            </a:extLst>
          </p:cNvPr>
          <p:cNvPicPr>
            <a:picLocks noChangeAspect="1"/>
          </p:cNvPicPr>
          <p:nvPr/>
        </p:nvPicPr>
        <p:blipFill>
          <a:blip r:embed="rId2"/>
          <a:stretch>
            <a:fillRect/>
          </a:stretch>
        </p:blipFill>
        <p:spPr>
          <a:xfrm>
            <a:off x="1315915" y="1352399"/>
            <a:ext cx="9560169" cy="3214923"/>
          </a:xfrm>
          <a:prstGeom prst="rect">
            <a:avLst/>
          </a:prstGeom>
        </p:spPr>
      </p:pic>
    </p:spTree>
    <p:extLst>
      <p:ext uri="{BB962C8B-B14F-4D97-AF65-F5344CB8AC3E}">
        <p14:creationId xmlns:p14="http://schemas.microsoft.com/office/powerpoint/2010/main" val="290024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6851-0138-1BA8-1F07-A3E9285CD096}"/>
              </a:ext>
            </a:extLst>
          </p:cNvPr>
          <p:cNvSpPr>
            <a:spLocks noGrp="1"/>
          </p:cNvSpPr>
          <p:nvPr>
            <p:ph type="title"/>
          </p:nvPr>
        </p:nvSpPr>
        <p:spPr/>
        <p:txBody>
          <a:bodyPr/>
          <a:lstStyle/>
          <a:p>
            <a:r>
              <a:rPr lang="en-US" dirty="0"/>
              <a:t>Question: What is missing here? </a:t>
            </a:r>
          </a:p>
        </p:txBody>
      </p:sp>
      <p:sp>
        <p:nvSpPr>
          <p:cNvPr id="3" name="Content Placeholder 2">
            <a:extLst>
              <a:ext uri="{FF2B5EF4-FFF2-40B4-BE49-F238E27FC236}">
                <a16:creationId xmlns:a16="http://schemas.microsoft.com/office/drawing/2014/main" id="{E086DA68-1FFD-34DB-3B75-6F74E7D50CB5}"/>
              </a:ext>
            </a:extLst>
          </p:cNvPr>
          <p:cNvSpPr>
            <a:spLocks noGrp="1"/>
          </p:cNvSpPr>
          <p:nvPr>
            <p:ph idx="1"/>
          </p:nvPr>
        </p:nvSpPr>
        <p:spPr/>
        <p:txBody>
          <a:bodyPr/>
          <a:lstStyle/>
          <a:p>
            <a:r>
              <a:rPr lang="en-US" dirty="0"/>
              <a:t>What can’t BERT do (at least, not easily)?</a:t>
            </a:r>
          </a:p>
        </p:txBody>
      </p:sp>
    </p:spTree>
    <p:extLst>
      <p:ext uri="{BB962C8B-B14F-4D97-AF65-F5344CB8AC3E}">
        <p14:creationId xmlns:p14="http://schemas.microsoft.com/office/powerpoint/2010/main" val="14402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3775-A34D-28E7-D877-DDDF0C5E093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05AFBB2-85A6-6C75-FE78-E1D70928D6BE}"/>
              </a:ext>
            </a:extLst>
          </p:cNvPr>
          <p:cNvSpPr>
            <a:spLocks noGrp="1"/>
          </p:cNvSpPr>
          <p:nvPr>
            <p:ph idx="1"/>
          </p:nvPr>
        </p:nvSpPr>
        <p:spPr/>
        <p:txBody>
          <a:bodyPr>
            <a:normAutofit lnSpcReduction="10000"/>
          </a:bodyPr>
          <a:lstStyle/>
          <a:p>
            <a:r>
              <a:rPr lang="en-US" dirty="0"/>
              <a:t>For the sake of time, we will skip detailed results </a:t>
            </a:r>
          </a:p>
          <a:p>
            <a:r>
              <a:rPr lang="en-US" dirty="0"/>
              <a:t>TLDR: BERT vastly outperformed most prior solutions across most tasks </a:t>
            </a:r>
          </a:p>
          <a:p>
            <a:pPr lvl="1"/>
            <a:r>
              <a:rPr lang="en-US" dirty="0"/>
              <a:t>To the point where the tasks NLP cared about fundamentally changed</a:t>
            </a:r>
          </a:p>
          <a:p>
            <a:pPr lvl="1"/>
            <a:r>
              <a:rPr lang="en-US" dirty="0"/>
              <a:t>For most applications, BERT + Finetuning became standard approach </a:t>
            </a:r>
          </a:p>
          <a:p>
            <a:r>
              <a:rPr lang="en-US" dirty="0"/>
              <a:t>In general, LLMs do better across tasks now (and the tasks we care about have changed) </a:t>
            </a:r>
          </a:p>
          <a:p>
            <a:pPr lvl="1"/>
            <a:r>
              <a:rPr lang="en-US" dirty="0"/>
              <a:t>Exception: retrieval (e.g. </a:t>
            </a:r>
            <a:r>
              <a:rPr lang="en-US" dirty="0" err="1"/>
              <a:t>ModernBERT</a:t>
            </a:r>
            <a:r>
              <a:rPr lang="en-US" dirty="0"/>
              <a:t>)</a:t>
            </a:r>
          </a:p>
          <a:p>
            <a:r>
              <a:rPr lang="en-US" dirty="0"/>
              <a:t>Main innovation/takeaway:</a:t>
            </a:r>
          </a:p>
          <a:p>
            <a:pPr lvl="1"/>
            <a:r>
              <a:rPr lang="en-US" dirty="0"/>
              <a:t>Shift in NLP towards using shared models </a:t>
            </a:r>
          </a:p>
          <a:p>
            <a:pPr lvl="1"/>
            <a:r>
              <a:rPr lang="en-US" dirty="0"/>
              <a:t>Transformers library introduced (which would later become </a:t>
            </a:r>
            <a:r>
              <a:rPr lang="en-US" dirty="0" err="1"/>
              <a:t>Huggingface</a:t>
            </a:r>
            <a:r>
              <a:rPr lang="en-US" dirty="0"/>
              <a:t>)</a:t>
            </a:r>
          </a:p>
        </p:txBody>
      </p:sp>
    </p:spTree>
    <p:extLst>
      <p:ext uri="{BB962C8B-B14F-4D97-AF65-F5344CB8AC3E}">
        <p14:creationId xmlns:p14="http://schemas.microsoft.com/office/powerpoint/2010/main" val="2113008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8E05-F1CF-B837-B1EB-6F0879764050}"/>
              </a:ext>
            </a:extLst>
          </p:cNvPr>
          <p:cNvSpPr>
            <a:spLocks noGrp="1"/>
          </p:cNvSpPr>
          <p:nvPr>
            <p:ph type="title"/>
          </p:nvPr>
        </p:nvSpPr>
        <p:spPr/>
        <p:txBody>
          <a:bodyPr/>
          <a:lstStyle/>
          <a:p>
            <a:r>
              <a:rPr lang="en-US" dirty="0"/>
              <a:t>GPT-3 and Prompting/Few-shot Learning</a:t>
            </a:r>
          </a:p>
        </p:txBody>
      </p:sp>
      <p:sp>
        <p:nvSpPr>
          <p:cNvPr id="3" name="Content Placeholder 2">
            <a:extLst>
              <a:ext uri="{FF2B5EF4-FFF2-40B4-BE49-F238E27FC236}">
                <a16:creationId xmlns:a16="http://schemas.microsoft.com/office/drawing/2014/main" id="{8BC9EBC6-8D6B-9666-8B74-F92DA454C9D3}"/>
              </a:ext>
            </a:extLst>
          </p:cNvPr>
          <p:cNvSpPr>
            <a:spLocks noGrp="1"/>
          </p:cNvSpPr>
          <p:nvPr>
            <p:ph idx="1"/>
          </p:nvPr>
        </p:nvSpPr>
        <p:spPr/>
        <p:txBody>
          <a:bodyPr>
            <a:normAutofit lnSpcReduction="10000"/>
          </a:bodyPr>
          <a:lstStyle/>
          <a:p>
            <a:r>
              <a:rPr lang="en-US" dirty="0"/>
              <a:t>Between BERT and GPT-3: GPT-2</a:t>
            </a:r>
          </a:p>
          <a:p>
            <a:pPr lvl="1"/>
            <a:r>
              <a:rPr lang="en-US" dirty="0"/>
              <a:t>Big news </a:t>
            </a:r>
          </a:p>
          <a:p>
            <a:pPr lvl="1"/>
            <a:r>
              <a:rPr lang="en-US" dirty="0"/>
              <a:t>Encoder-only vs. Decoder-only </a:t>
            </a:r>
          </a:p>
          <a:p>
            <a:r>
              <a:rPr lang="en-US" dirty="0"/>
              <a:t>Encoder-only</a:t>
            </a:r>
          </a:p>
          <a:p>
            <a:pPr lvl="1"/>
            <a:r>
              <a:rPr lang="en-US" dirty="0"/>
              <a:t>All the tokens come in at once (like BERT)</a:t>
            </a:r>
          </a:p>
          <a:p>
            <a:pPr lvl="1"/>
            <a:r>
              <a:rPr lang="en-US" dirty="0"/>
              <a:t>Can’t generate</a:t>
            </a:r>
          </a:p>
          <a:p>
            <a:r>
              <a:rPr lang="en-US" dirty="0"/>
              <a:t>Decoder-only</a:t>
            </a:r>
          </a:p>
          <a:p>
            <a:pPr lvl="1"/>
            <a:r>
              <a:rPr lang="en-US" dirty="0"/>
              <a:t>”Autoregressive”, one token at a time</a:t>
            </a:r>
          </a:p>
          <a:p>
            <a:pPr lvl="1"/>
            <a:r>
              <a:rPr lang="en-US" dirty="0"/>
              <a:t>Generates, but not as good as an embedding</a:t>
            </a:r>
          </a:p>
          <a:p>
            <a:r>
              <a:rPr lang="en-US" dirty="0"/>
              <a:t>SCALE!</a:t>
            </a:r>
          </a:p>
          <a:p>
            <a:pPr lvl="1"/>
            <a:r>
              <a:rPr lang="en-US" dirty="0"/>
              <a:t>BERT-Large (340M) </a:t>
            </a:r>
            <a:r>
              <a:rPr lang="en-US" dirty="0">
                <a:sym typeface="Wingdings" pitchFamily="2" charset="2"/>
              </a:rPr>
              <a:t> GPT2 (774M)  GPT3 (175 </a:t>
            </a:r>
            <a:r>
              <a:rPr lang="en-US" b="1" dirty="0">
                <a:sym typeface="Wingdings" pitchFamily="2" charset="2"/>
              </a:rPr>
              <a:t>B</a:t>
            </a:r>
            <a:r>
              <a:rPr lang="en-US" dirty="0">
                <a:sym typeface="Wingdings" pitchFamily="2" charset="2"/>
              </a:rPr>
              <a:t>)</a:t>
            </a:r>
          </a:p>
          <a:p>
            <a:pPr marL="0" indent="0">
              <a:buNone/>
            </a:pPr>
            <a:endParaRPr lang="en-US" dirty="0"/>
          </a:p>
        </p:txBody>
      </p:sp>
    </p:spTree>
    <p:extLst>
      <p:ext uri="{BB962C8B-B14F-4D97-AF65-F5344CB8AC3E}">
        <p14:creationId xmlns:p14="http://schemas.microsoft.com/office/powerpoint/2010/main" val="423139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B8A6-A962-EAA1-A411-F40952D996B9}"/>
              </a:ext>
            </a:extLst>
          </p:cNvPr>
          <p:cNvSpPr>
            <a:spLocks noGrp="1"/>
          </p:cNvSpPr>
          <p:nvPr>
            <p:ph type="title"/>
          </p:nvPr>
        </p:nvSpPr>
        <p:spPr/>
        <p:txBody>
          <a:bodyPr/>
          <a:lstStyle/>
          <a:p>
            <a:r>
              <a:rPr lang="en-US" dirty="0"/>
              <a:t>Zero-shot Prompting</a:t>
            </a:r>
          </a:p>
        </p:txBody>
      </p:sp>
      <p:sp>
        <p:nvSpPr>
          <p:cNvPr id="3" name="Content Placeholder 2">
            <a:extLst>
              <a:ext uri="{FF2B5EF4-FFF2-40B4-BE49-F238E27FC236}">
                <a16:creationId xmlns:a16="http://schemas.microsoft.com/office/drawing/2014/main" id="{3E42FC43-54DD-657F-2F05-1A256FEB251C}"/>
              </a:ext>
            </a:extLst>
          </p:cNvPr>
          <p:cNvSpPr>
            <a:spLocks noGrp="1"/>
          </p:cNvSpPr>
          <p:nvPr>
            <p:ph idx="1"/>
          </p:nvPr>
        </p:nvSpPr>
        <p:spPr/>
        <p:txBody>
          <a:bodyPr/>
          <a:lstStyle/>
          <a:p>
            <a:r>
              <a:rPr lang="en-US" dirty="0"/>
              <a:t>You have a single datapoint </a:t>
            </a:r>
            <a:r>
              <a:rPr lang="en-US" i="1" dirty="0"/>
              <a:t>x</a:t>
            </a:r>
            <a:r>
              <a:rPr lang="en-US" dirty="0"/>
              <a:t> that you want to predict a label </a:t>
            </a:r>
            <a:r>
              <a:rPr lang="en-US" i="1" dirty="0"/>
              <a:t>y </a:t>
            </a:r>
            <a:r>
              <a:rPr lang="en-US" dirty="0"/>
              <a:t>for</a:t>
            </a:r>
          </a:p>
          <a:p>
            <a:r>
              <a:rPr lang="en-US" dirty="0"/>
              <a:t>E.g. if you’re doing sentiment analysis</a:t>
            </a:r>
          </a:p>
          <a:p>
            <a:endParaRPr lang="en-US" dirty="0"/>
          </a:p>
          <a:p>
            <a:endParaRPr lang="en-US" dirty="0"/>
          </a:p>
          <a:p>
            <a:r>
              <a:rPr lang="en-US" dirty="0"/>
              <a:t>You add a “prompt” which tells the model what you want it to do</a:t>
            </a:r>
            <a:br>
              <a:rPr lang="en-US" dirty="0"/>
            </a:br>
            <a:br>
              <a:rPr lang="en-US" dirty="0"/>
            </a:br>
            <a:br>
              <a:rPr lang="en-US" dirty="0"/>
            </a:br>
            <a:endParaRPr lang="en-US" dirty="0"/>
          </a:p>
          <a:p>
            <a:r>
              <a:rPr lang="en-US" dirty="0"/>
              <a:t>For models like GPT3, this needed to be an autoregressive prompt</a:t>
            </a:r>
          </a:p>
          <a:p>
            <a:endParaRPr lang="en-US" dirty="0"/>
          </a:p>
          <a:p>
            <a:pPr lvl="1"/>
            <a:endParaRPr lang="en-US" dirty="0"/>
          </a:p>
        </p:txBody>
      </p:sp>
      <p:sp>
        <p:nvSpPr>
          <p:cNvPr id="4" name="TextBox 3">
            <a:extLst>
              <a:ext uri="{FF2B5EF4-FFF2-40B4-BE49-F238E27FC236}">
                <a16:creationId xmlns:a16="http://schemas.microsoft.com/office/drawing/2014/main" id="{7561AA36-08DA-549B-120E-427EC20ABEFD}"/>
              </a:ext>
            </a:extLst>
          </p:cNvPr>
          <p:cNvSpPr txBox="1"/>
          <p:nvPr/>
        </p:nvSpPr>
        <p:spPr>
          <a:xfrm>
            <a:off x="1916723" y="2971800"/>
            <a:ext cx="8906862" cy="646331"/>
          </a:xfrm>
          <a:prstGeom prst="rect">
            <a:avLst/>
          </a:prstGeom>
          <a:noFill/>
        </p:spPr>
        <p:txBody>
          <a:bodyPr wrap="none" rtlCol="0">
            <a:spAutoFit/>
          </a:bodyPr>
          <a:lstStyle/>
          <a:p>
            <a:r>
              <a:rPr lang="en-US" b="1" i="1" dirty="0"/>
              <a:t>x</a:t>
            </a:r>
            <a:r>
              <a:rPr lang="en-US" dirty="0"/>
              <a:t> = </a:t>
            </a:r>
            <a:r>
              <a:rPr lang="en-US" i="1" dirty="0"/>
              <a:t>The movie’s acting could’ve been better, but the visuals and directing were top-notch.</a:t>
            </a:r>
            <a:endParaRPr lang="en-US" dirty="0"/>
          </a:p>
          <a:p>
            <a:endParaRPr lang="en-US" dirty="0"/>
          </a:p>
        </p:txBody>
      </p:sp>
      <p:sp>
        <p:nvSpPr>
          <p:cNvPr id="5" name="TextBox 4">
            <a:extLst>
              <a:ext uri="{FF2B5EF4-FFF2-40B4-BE49-F238E27FC236}">
                <a16:creationId xmlns:a16="http://schemas.microsoft.com/office/drawing/2014/main" id="{45600597-5A5C-D430-D63F-926AA94845C2}"/>
              </a:ext>
            </a:extLst>
          </p:cNvPr>
          <p:cNvSpPr txBox="1"/>
          <p:nvPr/>
        </p:nvSpPr>
        <p:spPr>
          <a:xfrm>
            <a:off x="2268415" y="4330373"/>
            <a:ext cx="9443354" cy="923330"/>
          </a:xfrm>
          <a:prstGeom prst="rect">
            <a:avLst/>
          </a:prstGeom>
          <a:noFill/>
        </p:spPr>
        <p:txBody>
          <a:bodyPr wrap="none" rtlCol="0">
            <a:spAutoFit/>
          </a:bodyPr>
          <a:lstStyle/>
          <a:p>
            <a:r>
              <a:rPr lang="en-US" dirty="0"/>
              <a:t>Review:  </a:t>
            </a:r>
            <a:r>
              <a:rPr lang="en-US" i="1" dirty="0"/>
              <a:t>The movie’s acting could’ve been better, but the visuals and directing were top-notch.</a:t>
            </a:r>
          </a:p>
          <a:p>
            <a:r>
              <a:rPr lang="en-US" dirty="0"/>
              <a:t>On a scale from 1 to 5, this review is a</a:t>
            </a:r>
          </a:p>
          <a:p>
            <a:endParaRPr lang="en-US" dirty="0"/>
          </a:p>
        </p:txBody>
      </p:sp>
    </p:spTree>
    <p:extLst>
      <p:ext uri="{BB962C8B-B14F-4D97-AF65-F5344CB8AC3E}">
        <p14:creationId xmlns:p14="http://schemas.microsoft.com/office/powerpoint/2010/main" val="178272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8DD4-48F2-7D9E-786A-BFA3AC290C4A}"/>
              </a:ext>
            </a:extLst>
          </p:cNvPr>
          <p:cNvSpPr>
            <a:spLocks noGrp="1"/>
          </p:cNvSpPr>
          <p:nvPr>
            <p:ph type="title"/>
          </p:nvPr>
        </p:nvSpPr>
        <p:spPr/>
        <p:txBody>
          <a:bodyPr/>
          <a:lstStyle/>
          <a:p>
            <a:r>
              <a:rPr lang="en-US" dirty="0"/>
              <a:t>Few-shot prompting</a:t>
            </a:r>
          </a:p>
        </p:txBody>
      </p:sp>
      <p:sp>
        <p:nvSpPr>
          <p:cNvPr id="3" name="Content Placeholder 2">
            <a:extLst>
              <a:ext uri="{FF2B5EF4-FFF2-40B4-BE49-F238E27FC236}">
                <a16:creationId xmlns:a16="http://schemas.microsoft.com/office/drawing/2014/main" id="{D4EA617A-2D6B-2EC4-5FE1-6A98A70207B7}"/>
              </a:ext>
            </a:extLst>
          </p:cNvPr>
          <p:cNvSpPr>
            <a:spLocks noGrp="1"/>
          </p:cNvSpPr>
          <p:nvPr>
            <p:ph idx="1"/>
          </p:nvPr>
        </p:nvSpPr>
        <p:spPr/>
        <p:txBody>
          <a:bodyPr/>
          <a:lstStyle/>
          <a:p>
            <a:r>
              <a:rPr lang="en-US" dirty="0"/>
              <a:t>Add multiple examples of the task you want to the prompt</a:t>
            </a:r>
          </a:p>
          <a:p>
            <a:endParaRPr lang="en-US" dirty="0"/>
          </a:p>
        </p:txBody>
      </p:sp>
      <p:sp>
        <p:nvSpPr>
          <p:cNvPr id="4" name="TextBox 3">
            <a:extLst>
              <a:ext uri="{FF2B5EF4-FFF2-40B4-BE49-F238E27FC236}">
                <a16:creationId xmlns:a16="http://schemas.microsoft.com/office/drawing/2014/main" id="{905CF9A7-258D-91D7-5F7D-28F8BD2CB2B3}"/>
              </a:ext>
            </a:extLst>
          </p:cNvPr>
          <p:cNvSpPr txBox="1"/>
          <p:nvPr/>
        </p:nvSpPr>
        <p:spPr>
          <a:xfrm>
            <a:off x="9324655" y="1321356"/>
            <a:ext cx="2236894" cy="400110"/>
          </a:xfrm>
          <a:prstGeom prst="rect">
            <a:avLst/>
          </a:prstGeom>
          <a:noFill/>
        </p:spPr>
        <p:txBody>
          <a:bodyPr wrap="none" rtlCol="0">
            <a:spAutoFit/>
          </a:bodyPr>
          <a:lstStyle/>
          <a:p>
            <a:r>
              <a:rPr lang="en-US" sz="2000" dirty="0"/>
              <a:t>Brown et al. (2020)</a:t>
            </a:r>
          </a:p>
        </p:txBody>
      </p:sp>
      <p:sp>
        <p:nvSpPr>
          <p:cNvPr id="5" name="TextBox 4">
            <a:extLst>
              <a:ext uri="{FF2B5EF4-FFF2-40B4-BE49-F238E27FC236}">
                <a16:creationId xmlns:a16="http://schemas.microsoft.com/office/drawing/2014/main" id="{8E9DBC26-37C4-62FB-6BF5-23A99649E7B9}"/>
              </a:ext>
            </a:extLst>
          </p:cNvPr>
          <p:cNvSpPr txBox="1"/>
          <p:nvPr/>
        </p:nvSpPr>
        <p:spPr>
          <a:xfrm>
            <a:off x="1910446" y="2497015"/>
            <a:ext cx="9443354" cy="3693319"/>
          </a:xfrm>
          <a:prstGeom prst="rect">
            <a:avLst/>
          </a:prstGeom>
          <a:noFill/>
        </p:spPr>
        <p:txBody>
          <a:bodyPr wrap="none" rtlCol="0">
            <a:spAutoFit/>
          </a:bodyPr>
          <a:lstStyle/>
          <a:p>
            <a:r>
              <a:rPr lang="en-US" dirty="0"/>
              <a:t>Review:  </a:t>
            </a:r>
            <a:r>
              <a:rPr lang="en-US" i="1" dirty="0"/>
              <a:t>The movie was a complete disaster </a:t>
            </a:r>
            <a:br>
              <a:rPr lang="en-US" i="1" dirty="0"/>
            </a:br>
            <a:r>
              <a:rPr lang="en-US" dirty="0"/>
              <a:t>On a scale from 1 to 5, this review is a 1</a:t>
            </a:r>
            <a:br>
              <a:rPr lang="en-US" dirty="0"/>
            </a:br>
            <a:br>
              <a:rPr lang="en-US" dirty="0"/>
            </a:br>
            <a:r>
              <a:rPr lang="en-US" dirty="0"/>
              <a:t>Review: </a:t>
            </a:r>
            <a:r>
              <a:rPr lang="en-US" i="1" dirty="0"/>
              <a:t>I loved this movie, it’s my favorite</a:t>
            </a:r>
            <a:endParaRPr lang="en-US" dirty="0"/>
          </a:p>
          <a:p>
            <a:r>
              <a:rPr lang="en-US" dirty="0"/>
              <a:t>On a scale from 1 to 5, this review is a 5</a:t>
            </a:r>
          </a:p>
          <a:p>
            <a:endParaRPr lang="en-US" dirty="0"/>
          </a:p>
          <a:p>
            <a:r>
              <a:rPr lang="en-US" dirty="0"/>
              <a:t>Review: </a:t>
            </a:r>
            <a:r>
              <a:rPr lang="en-US" i="1" dirty="0"/>
              <a:t>The movie was average, I don’t feel strongly about it</a:t>
            </a:r>
          </a:p>
          <a:p>
            <a:r>
              <a:rPr lang="en-US" dirty="0"/>
              <a:t>On a scale from 1 to 5, this review is a 3</a:t>
            </a:r>
          </a:p>
          <a:p>
            <a:endParaRPr lang="en-US" dirty="0"/>
          </a:p>
          <a:p>
            <a:r>
              <a:rPr lang="en-US" dirty="0"/>
              <a:t>Review:  </a:t>
            </a:r>
            <a:r>
              <a:rPr lang="en-US" i="1" dirty="0"/>
              <a:t>The movie’s acting could’ve been better, but the visuals and directing were top-notch.</a:t>
            </a:r>
          </a:p>
          <a:p>
            <a:r>
              <a:rPr lang="en-US" dirty="0"/>
              <a:t>On a scale from 1 to 5, this review is a</a:t>
            </a:r>
          </a:p>
          <a:p>
            <a:endParaRPr lang="en-US" dirty="0"/>
          </a:p>
          <a:p>
            <a:endParaRPr lang="en-US" dirty="0"/>
          </a:p>
        </p:txBody>
      </p:sp>
    </p:spTree>
    <p:extLst>
      <p:ext uri="{BB962C8B-B14F-4D97-AF65-F5344CB8AC3E}">
        <p14:creationId xmlns:p14="http://schemas.microsoft.com/office/powerpoint/2010/main" val="122665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87E5-FE9D-40AF-09DC-255725CB2500}"/>
              </a:ext>
            </a:extLst>
          </p:cNvPr>
          <p:cNvSpPr>
            <a:spLocks noGrp="1"/>
          </p:cNvSpPr>
          <p:nvPr>
            <p:ph type="title"/>
          </p:nvPr>
        </p:nvSpPr>
        <p:spPr/>
        <p:txBody>
          <a:bodyPr/>
          <a:lstStyle/>
          <a:p>
            <a:r>
              <a:rPr lang="en-US" dirty="0"/>
              <a:t>Few-shot prompting</a:t>
            </a:r>
          </a:p>
        </p:txBody>
      </p:sp>
      <p:sp>
        <p:nvSpPr>
          <p:cNvPr id="3" name="Content Placeholder 2">
            <a:extLst>
              <a:ext uri="{FF2B5EF4-FFF2-40B4-BE49-F238E27FC236}">
                <a16:creationId xmlns:a16="http://schemas.microsoft.com/office/drawing/2014/main" id="{FC3EA768-ECB1-E553-006D-299F44C5D5AA}"/>
              </a:ext>
            </a:extLst>
          </p:cNvPr>
          <p:cNvSpPr>
            <a:spLocks noGrp="1"/>
          </p:cNvSpPr>
          <p:nvPr>
            <p:ph idx="1"/>
          </p:nvPr>
        </p:nvSpPr>
        <p:spPr/>
        <p:txBody>
          <a:bodyPr/>
          <a:lstStyle/>
          <a:p>
            <a:r>
              <a:rPr lang="en-US" dirty="0"/>
              <a:t>Powerful way to shape model responses</a:t>
            </a:r>
          </a:p>
          <a:p>
            <a:pPr lvl="1"/>
            <a:r>
              <a:rPr lang="en-US" dirty="0"/>
              <a:t>Teach the task you want the model to do</a:t>
            </a:r>
          </a:p>
          <a:p>
            <a:pPr lvl="1"/>
            <a:r>
              <a:rPr lang="en-US" dirty="0"/>
              <a:t>No training needed!</a:t>
            </a:r>
          </a:p>
          <a:p>
            <a:pPr lvl="1"/>
            <a:r>
              <a:rPr lang="en-US" dirty="0"/>
              <a:t>Not much data needed (5-10 examples are common, instead of 1000s for training)</a:t>
            </a:r>
          </a:p>
          <a:p>
            <a:r>
              <a:rPr lang="en-US" dirty="0"/>
              <a:t>Open questions</a:t>
            </a:r>
          </a:p>
          <a:p>
            <a:pPr lvl="1"/>
            <a:r>
              <a:rPr lang="en-US" dirty="0"/>
              <a:t>How does ICL work?</a:t>
            </a:r>
          </a:p>
          <a:p>
            <a:pPr lvl="1"/>
            <a:r>
              <a:rPr lang="en-US" dirty="0"/>
              <a:t>Can ICL teach models new information?</a:t>
            </a:r>
          </a:p>
        </p:txBody>
      </p:sp>
    </p:spTree>
    <p:extLst>
      <p:ext uri="{BB962C8B-B14F-4D97-AF65-F5344CB8AC3E}">
        <p14:creationId xmlns:p14="http://schemas.microsoft.com/office/powerpoint/2010/main" val="1663644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4DA1-2B71-9465-F33F-8C9B40ABB040}"/>
              </a:ext>
            </a:extLst>
          </p:cNvPr>
          <p:cNvSpPr>
            <a:spLocks noGrp="1"/>
          </p:cNvSpPr>
          <p:nvPr>
            <p:ph type="title"/>
          </p:nvPr>
        </p:nvSpPr>
        <p:spPr/>
        <p:txBody>
          <a:bodyPr/>
          <a:lstStyle/>
          <a:p>
            <a:r>
              <a:rPr lang="en-US" dirty="0"/>
              <a:t>Chain-of-Thought </a:t>
            </a:r>
          </a:p>
        </p:txBody>
      </p:sp>
      <p:sp>
        <p:nvSpPr>
          <p:cNvPr id="3" name="Content Placeholder 2">
            <a:extLst>
              <a:ext uri="{FF2B5EF4-FFF2-40B4-BE49-F238E27FC236}">
                <a16:creationId xmlns:a16="http://schemas.microsoft.com/office/drawing/2014/main" id="{D4257997-6EF2-6057-9893-1B2E9432EB95}"/>
              </a:ext>
            </a:extLst>
          </p:cNvPr>
          <p:cNvSpPr>
            <a:spLocks noGrp="1"/>
          </p:cNvSpPr>
          <p:nvPr>
            <p:ph idx="1"/>
          </p:nvPr>
        </p:nvSpPr>
        <p:spPr/>
        <p:txBody>
          <a:bodyPr/>
          <a:lstStyle/>
          <a:p>
            <a:r>
              <a:rPr lang="en-US" dirty="0"/>
              <a:t>Most well-known paper in line of work now thought of as “reasoning”</a:t>
            </a:r>
          </a:p>
          <a:p>
            <a:pPr lvl="1"/>
            <a:r>
              <a:rPr lang="en-US" dirty="0"/>
              <a:t>Actually comes after “scratchpad” work</a:t>
            </a:r>
          </a:p>
          <a:p>
            <a:r>
              <a:rPr lang="en-US" dirty="0"/>
              <a:t>Seemingly-simple idea:</a:t>
            </a:r>
          </a:p>
          <a:p>
            <a:pPr lvl="1"/>
            <a:r>
              <a:rPr lang="en-US" dirty="0"/>
              <a:t>Ask model to reason “step-by-step” in the prompt</a:t>
            </a:r>
          </a:p>
          <a:p>
            <a:pPr marL="0" indent="0">
              <a:buNone/>
            </a:pPr>
            <a:endParaRPr lang="en-US" dirty="0"/>
          </a:p>
        </p:txBody>
      </p:sp>
      <p:pic>
        <p:nvPicPr>
          <p:cNvPr id="5" name="Picture 4">
            <a:extLst>
              <a:ext uri="{FF2B5EF4-FFF2-40B4-BE49-F238E27FC236}">
                <a16:creationId xmlns:a16="http://schemas.microsoft.com/office/drawing/2014/main" id="{5D68D78A-AFE9-3B55-1D45-71BC3BD12A0C}"/>
              </a:ext>
            </a:extLst>
          </p:cNvPr>
          <p:cNvPicPr>
            <a:picLocks noChangeAspect="1"/>
          </p:cNvPicPr>
          <p:nvPr/>
        </p:nvPicPr>
        <p:blipFill>
          <a:blip r:embed="rId2"/>
          <a:stretch>
            <a:fillRect/>
          </a:stretch>
        </p:blipFill>
        <p:spPr>
          <a:xfrm>
            <a:off x="8140700" y="2729523"/>
            <a:ext cx="3213100" cy="1117600"/>
          </a:xfrm>
          <a:prstGeom prst="rect">
            <a:avLst/>
          </a:prstGeom>
        </p:spPr>
      </p:pic>
      <p:sp>
        <p:nvSpPr>
          <p:cNvPr id="6" name="TextBox 5">
            <a:extLst>
              <a:ext uri="{FF2B5EF4-FFF2-40B4-BE49-F238E27FC236}">
                <a16:creationId xmlns:a16="http://schemas.microsoft.com/office/drawing/2014/main" id="{7762B3FC-777A-37A8-27FA-C6588D0F2C46}"/>
              </a:ext>
            </a:extLst>
          </p:cNvPr>
          <p:cNvSpPr txBox="1"/>
          <p:nvPr/>
        </p:nvSpPr>
        <p:spPr>
          <a:xfrm>
            <a:off x="1670538" y="4289356"/>
            <a:ext cx="9443354" cy="2031325"/>
          </a:xfrm>
          <a:prstGeom prst="rect">
            <a:avLst/>
          </a:prstGeom>
          <a:noFill/>
        </p:spPr>
        <p:txBody>
          <a:bodyPr wrap="none" rtlCol="0">
            <a:spAutoFit/>
          </a:bodyPr>
          <a:lstStyle/>
          <a:p>
            <a:r>
              <a:rPr lang="en-US" dirty="0"/>
              <a:t>Review:  </a:t>
            </a:r>
            <a:r>
              <a:rPr lang="en-US" i="1" dirty="0"/>
              <a:t>The movie’s acting could’ve been better, but the visuals and directing were top-notch.</a:t>
            </a:r>
          </a:p>
          <a:p>
            <a:r>
              <a:rPr lang="en-US" dirty="0"/>
              <a:t>Give the score for this review on a scale from 1 to 5. First, let’s reason step-by-step…</a:t>
            </a:r>
          </a:p>
          <a:p>
            <a:endParaRPr lang="en-US" dirty="0"/>
          </a:p>
          <a:p>
            <a:pPr marL="342900" indent="-342900">
              <a:buAutoNum type="arabicPeriod"/>
            </a:pPr>
            <a:r>
              <a:rPr lang="en-US" dirty="0">
                <a:solidFill>
                  <a:schemeClr val="accent6"/>
                </a:solidFill>
              </a:rPr>
              <a:t>It seems like the author wasn’t satisfied with the acting</a:t>
            </a:r>
          </a:p>
          <a:p>
            <a:pPr marL="342900" indent="-342900">
              <a:buAutoNum type="arabicPeriod"/>
            </a:pPr>
            <a:r>
              <a:rPr lang="en-US" dirty="0">
                <a:solidFill>
                  <a:schemeClr val="accent6"/>
                </a:solidFill>
              </a:rPr>
              <a:t>The author highlights “top-notch” visuals and directing</a:t>
            </a:r>
          </a:p>
          <a:p>
            <a:r>
              <a:rPr lang="en-US" dirty="0">
                <a:solidFill>
                  <a:schemeClr val="accent6"/>
                </a:solidFill>
              </a:rPr>
              <a:t>Based on this, I would give the movie a 4</a:t>
            </a:r>
          </a:p>
          <a:p>
            <a:endParaRPr lang="en-US" dirty="0"/>
          </a:p>
        </p:txBody>
      </p:sp>
      <p:sp>
        <p:nvSpPr>
          <p:cNvPr id="7" name="TextBox 6">
            <a:extLst>
              <a:ext uri="{FF2B5EF4-FFF2-40B4-BE49-F238E27FC236}">
                <a16:creationId xmlns:a16="http://schemas.microsoft.com/office/drawing/2014/main" id="{56327E5C-12BB-672E-4F0D-2A4644E8F6A7}"/>
              </a:ext>
            </a:extLst>
          </p:cNvPr>
          <p:cNvSpPr txBox="1"/>
          <p:nvPr/>
        </p:nvSpPr>
        <p:spPr>
          <a:xfrm>
            <a:off x="8036169" y="861646"/>
            <a:ext cx="2133276" cy="430887"/>
          </a:xfrm>
          <a:prstGeom prst="rect">
            <a:avLst/>
          </a:prstGeom>
          <a:noFill/>
        </p:spPr>
        <p:txBody>
          <a:bodyPr wrap="none" rtlCol="0">
            <a:spAutoFit/>
          </a:bodyPr>
          <a:lstStyle/>
          <a:p>
            <a:r>
              <a:rPr lang="en-US" sz="2200" dirty="0"/>
              <a:t>Wei et al. (2022)</a:t>
            </a:r>
          </a:p>
        </p:txBody>
      </p:sp>
      <p:sp>
        <p:nvSpPr>
          <p:cNvPr id="8" name="TextBox 7">
            <a:extLst>
              <a:ext uri="{FF2B5EF4-FFF2-40B4-BE49-F238E27FC236}">
                <a16:creationId xmlns:a16="http://schemas.microsoft.com/office/drawing/2014/main" id="{FE12CA42-BE22-D0BC-3F5F-E7F8372341B6}"/>
              </a:ext>
            </a:extLst>
          </p:cNvPr>
          <p:cNvSpPr txBox="1"/>
          <p:nvPr/>
        </p:nvSpPr>
        <p:spPr>
          <a:xfrm>
            <a:off x="8923111" y="3816628"/>
            <a:ext cx="1785425" cy="369332"/>
          </a:xfrm>
          <a:prstGeom prst="rect">
            <a:avLst/>
          </a:prstGeom>
          <a:noFill/>
        </p:spPr>
        <p:txBody>
          <a:bodyPr wrap="none" rtlCol="0">
            <a:spAutoFit/>
          </a:bodyPr>
          <a:lstStyle/>
          <a:p>
            <a:r>
              <a:rPr lang="en-US" dirty="0"/>
              <a:t>Nye et al. (2021)</a:t>
            </a:r>
          </a:p>
        </p:txBody>
      </p:sp>
    </p:spTree>
    <p:extLst>
      <p:ext uri="{BB962C8B-B14F-4D97-AF65-F5344CB8AC3E}">
        <p14:creationId xmlns:p14="http://schemas.microsoft.com/office/powerpoint/2010/main" val="2117502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5DAD7-B952-129F-DF04-F71F51478377}"/>
              </a:ext>
            </a:extLst>
          </p:cNvPr>
          <p:cNvSpPr>
            <a:spLocks noGrp="1"/>
          </p:cNvSpPr>
          <p:nvPr>
            <p:ph type="title"/>
          </p:nvPr>
        </p:nvSpPr>
        <p:spPr/>
        <p:txBody>
          <a:bodyPr/>
          <a:lstStyle/>
          <a:p>
            <a:r>
              <a:rPr lang="en-US" dirty="0"/>
              <a:t>Putting things together</a:t>
            </a:r>
          </a:p>
        </p:txBody>
      </p:sp>
      <p:pic>
        <p:nvPicPr>
          <p:cNvPr id="5" name="Content Placeholder 4">
            <a:extLst>
              <a:ext uri="{FF2B5EF4-FFF2-40B4-BE49-F238E27FC236}">
                <a16:creationId xmlns:a16="http://schemas.microsoft.com/office/drawing/2014/main" id="{EF634651-8A94-3CDB-D4E3-8549B3098728}"/>
              </a:ext>
            </a:extLst>
          </p:cNvPr>
          <p:cNvPicPr>
            <a:picLocks noGrp="1" noChangeAspect="1"/>
          </p:cNvPicPr>
          <p:nvPr>
            <p:ph idx="1"/>
          </p:nvPr>
        </p:nvPicPr>
        <p:blipFill>
          <a:blip r:embed="rId2"/>
          <a:stretch>
            <a:fillRect/>
          </a:stretch>
        </p:blipFill>
        <p:spPr>
          <a:xfrm>
            <a:off x="2472348" y="2253761"/>
            <a:ext cx="7247304" cy="2350477"/>
          </a:xfrm>
        </p:spPr>
      </p:pic>
    </p:spTree>
    <p:extLst>
      <p:ext uri="{BB962C8B-B14F-4D97-AF65-F5344CB8AC3E}">
        <p14:creationId xmlns:p14="http://schemas.microsoft.com/office/powerpoint/2010/main" val="155314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999E-498D-27B0-D3AD-DA40AD1F0C95}"/>
              </a:ext>
            </a:extLst>
          </p:cNvPr>
          <p:cNvSpPr>
            <a:spLocks noGrp="1"/>
          </p:cNvSpPr>
          <p:nvPr>
            <p:ph type="title"/>
          </p:nvPr>
        </p:nvSpPr>
        <p:spPr/>
        <p:txBody>
          <a:bodyPr/>
          <a:lstStyle/>
          <a:p>
            <a:r>
              <a:rPr lang="en-US" dirty="0"/>
              <a:t>About the paper</a:t>
            </a:r>
          </a:p>
        </p:txBody>
      </p:sp>
      <p:sp>
        <p:nvSpPr>
          <p:cNvPr id="3" name="Content Placeholder 2">
            <a:extLst>
              <a:ext uri="{FF2B5EF4-FFF2-40B4-BE49-F238E27FC236}">
                <a16:creationId xmlns:a16="http://schemas.microsoft.com/office/drawing/2014/main" id="{E3808818-5BA6-9780-2A9E-53209B864775}"/>
              </a:ext>
            </a:extLst>
          </p:cNvPr>
          <p:cNvSpPr>
            <a:spLocks noGrp="1"/>
          </p:cNvSpPr>
          <p:nvPr>
            <p:ph idx="1"/>
          </p:nvPr>
        </p:nvSpPr>
        <p:spPr/>
        <p:txBody>
          <a:bodyPr/>
          <a:lstStyle/>
          <a:p>
            <a:r>
              <a:rPr lang="en-US" dirty="0"/>
              <a:t>ICLR 2023</a:t>
            </a:r>
          </a:p>
          <a:p>
            <a:r>
              <a:rPr lang="en-US" dirty="0"/>
              <a:t>Coming from a group working generally on agents</a:t>
            </a:r>
          </a:p>
          <a:p>
            <a:r>
              <a:rPr lang="en-US" dirty="0"/>
              <a:t>Last author was on GPT2 paper</a:t>
            </a:r>
          </a:p>
          <a:p>
            <a:r>
              <a:rPr lang="en-US" dirty="0"/>
              <a:t>We’ll see other datasets/papers from the same group</a:t>
            </a:r>
          </a:p>
        </p:txBody>
      </p:sp>
    </p:spTree>
    <p:extLst>
      <p:ext uri="{BB962C8B-B14F-4D97-AF65-F5344CB8AC3E}">
        <p14:creationId xmlns:p14="http://schemas.microsoft.com/office/powerpoint/2010/main" val="8102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A73B-454C-4654-7EA1-B239FBE7936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0A8E1CAF-6681-85D1-EDD0-03B9C118D9A9}"/>
              </a:ext>
            </a:extLst>
          </p:cNvPr>
          <p:cNvSpPr>
            <a:spLocks noGrp="1"/>
          </p:cNvSpPr>
          <p:nvPr>
            <p:ph idx="1"/>
          </p:nvPr>
        </p:nvSpPr>
        <p:spPr/>
        <p:txBody>
          <a:bodyPr/>
          <a:lstStyle/>
          <a:p>
            <a:r>
              <a:rPr lang="en-US" dirty="0"/>
              <a:t>If you’re hungry for more, check out:</a:t>
            </a:r>
          </a:p>
          <a:p>
            <a:pPr lvl="1"/>
            <a:r>
              <a:rPr lang="en-US" dirty="0"/>
              <a:t>Greg Durrett’s CS388 slides (some of which I stole)</a:t>
            </a:r>
          </a:p>
          <a:p>
            <a:pPr lvl="1"/>
            <a:r>
              <a:rPr lang="en-US" dirty="0"/>
              <a:t>Daniel </a:t>
            </a:r>
            <a:r>
              <a:rPr lang="en-US" dirty="0" err="1"/>
              <a:t>Khashabi’s</a:t>
            </a:r>
            <a:r>
              <a:rPr lang="en-US" dirty="0"/>
              <a:t> CS 601.471/671 NLP: Self-supervised Models slides</a:t>
            </a:r>
          </a:p>
          <a:p>
            <a:pPr lvl="1"/>
            <a:endParaRPr lang="en-US" dirty="0"/>
          </a:p>
          <a:p>
            <a:pPr lvl="1"/>
            <a:endParaRPr lang="en-US" dirty="0"/>
          </a:p>
        </p:txBody>
      </p:sp>
    </p:spTree>
    <p:extLst>
      <p:ext uri="{BB962C8B-B14F-4D97-AF65-F5344CB8AC3E}">
        <p14:creationId xmlns:p14="http://schemas.microsoft.com/office/powerpoint/2010/main" val="223494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2161-C5A7-D11A-CFD1-4E8DE0959028}"/>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6F79C1BC-0694-E204-A901-E94938241177}"/>
              </a:ext>
            </a:extLst>
          </p:cNvPr>
          <p:cNvSpPr>
            <a:spLocks noGrp="1"/>
          </p:cNvSpPr>
          <p:nvPr>
            <p:ph idx="1"/>
          </p:nvPr>
        </p:nvSpPr>
        <p:spPr/>
        <p:txBody>
          <a:bodyPr/>
          <a:lstStyle/>
          <a:p>
            <a:r>
              <a:rPr lang="en-US" dirty="0" err="1"/>
              <a:t>CoT</a:t>
            </a:r>
            <a:r>
              <a:rPr lang="en-US" dirty="0"/>
              <a:t>: improves heavily on reasoning</a:t>
            </a:r>
          </a:p>
          <a:p>
            <a:pPr lvl="1"/>
            <a:r>
              <a:rPr lang="en-US" dirty="0"/>
              <a:t>LLMs applied to reasoning tasks like GSM8K (math reasoning)</a:t>
            </a:r>
          </a:p>
          <a:p>
            <a:endParaRPr lang="en-US" dirty="0"/>
          </a:p>
        </p:txBody>
      </p:sp>
      <p:pic>
        <p:nvPicPr>
          <p:cNvPr id="4" name="Picture 3">
            <a:extLst>
              <a:ext uri="{FF2B5EF4-FFF2-40B4-BE49-F238E27FC236}">
                <a16:creationId xmlns:a16="http://schemas.microsoft.com/office/drawing/2014/main" id="{07A494BE-5624-0DE2-6B80-F542427AAC43}"/>
              </a:ext>
            </a:extLst>
          </p:cNvPr>
          <p:cNvPicPr>
            <a:picLocks noChangeAspect="1"/>
          </p:cNvPicPr>
          <p:nvPr/>
        </p:nvPicPr>
        <p:blipFill>
          <a:blip r:embed="rId2"/>
          <a:stretch>
            <a:fillRect/>
          </a:stretch>
        </p:blipFill>
        <p:spPr>
          <a:xfrm>
            <a:off x="2690445" y="2818383"/>
            <a:ext cx="7156939" cy="3800699"/>
          </a:xfrm>
          <a:prstGeom prst="rect">
            <a:avLst/>
          </a:prstGeom>
        </p:spPr>
      </p:pic>
      <p:sp>
        <p:nvSpPr>
          <p:cNvPr id="5" name="TextBox 4">
            <a:extLst>
              <a:ext uri="{FF2B5EF4-FFF2-40B4-BE49-F238E27FC236}">
                <a16:creationId xmlns:a16="http://schemas.microsoft.com/office/drawing/2014/main" id="{0CB4515B-FD2A-19EB-944D-D5F5DB1F3DE3}"/>
              </a:ext>
            </a:extLst>
          </p:cNvPr>
          <p:cNvSpPr txBox="1"/>
          <p:nvPr/>
        </p:nvSpPr>
        <p:spPr>
          <a:xfrm>
            <a:off x="10097908" y="4349400"/>
            <a:ext cx="1601721" cy="369332"/>
          </a:xfrm>
          <a:prstGeom prst="rect">
            <a:avLst/>
          </a:prstGeom>
          <a:noFill/>
        </p:spPr>
        <p:txBody>
          <a:bodyPr wrap="none" rtlCol="0">
            <a:spAutoFit/>
          </a:bodyPr>
          <a:lstStyle/>
          <a:p>
            <a:r>
              <a:rPr lang="en-US" dirty="0"/>
              <a:t>OpenAI (2021)</a:t>
            </a:r>
          </a:p>
        </p:txBody>
      </p:sp>
    </p:spTree>
    <p:extLst>
      <p:ext uri="{BB962C8B-B14F-4D97-AF65-F5344CB8AC3E}">
        <p14:creationId xmlns:p14="http://schemas.microsoft.com/office/powerpoint/2010/main" val="368919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4929D-6539-219D-9939-81E1E9DC899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FAD437A-F9AE-2AC2-9671-DD85A283FA24}"/>
              </a:ext>
            </a:extLst>
          </p:cNvPr>
          <p:cNvSpPr>
            <a:spLocks noGrp="1"/>
          </p:cNvSpPr>
          <p:nvPr>
            <p:ph idx="1"/>
          </p:nvPr>
        </p:nvSpPr>
        <p:spPr/>
        <p:txBody>
          <a:bodyPr/>
          <a:lstStyle/>
          <a:p>
            <a:r>
              <a:rPr lang="en-US" dirty="0"/>
              <a:t>We’ll see later in the course: LLMs applied to action</a:t>
            </a:r>
          </a:p>
          <a:p>
            <a:endParaRPr lang="en-US" dirty="0"/>
          </a:p>
        </p:txBody>
      </p:sp>
      <p:pic>
        <p:nvPicPr>
          <p:cNvPr id="5" name="Picture 4">
            <a:extLst>
              <a:ext uri="{FF2B5EF4-FFF2-40B4-BE49-F238E27FC236}">
                <a16:creationId xmlns:a16="http://schemas.microsoft.com/office/drawing/2014/main" id="{22C1480B-820C-BB0A-D023-B69E094F4C87}"/>
              </a:ext>
            </a:extLst>
          </p:cNvPr>
          <p:cNvPicPr>
            <a:picLocks noChangeAspect="1"/>
          </p:cNvPicPr>
          <p:nvPr/>
        </p:nvPicPr>
        <p:blipFill>
          <a:blip r:embed="rId2"/>
          <a:stretch>
            <a:fillRect/>
          </a:stretch>
        </p:blipFill>
        <p:spPr>
          <a:xfrm>
            <a:off x="4933461" y="2517775"/>
            <a:ext cx="5842000" cy="3975100"/>
          </a:xfrm>
          <a:prstGeom prst="rect">
            <a:avLst/>
          </a:prstGeom>
        </p:spPr>
      </p:pic>
      <p:sp>
        <p:nvSpPr>
          <p:cNvPr id="6" name="TextBox 5">
            <a:extLst>
              <a:ext uri="{FF2B5EF4-FFF2-40B4-BE49-F238E27FC236}">
                <a16:creationId xmlns:a16="http://schemas.microsoft.com/office/drawing/2014/main" id="{E46DDC3A-5218-E401-5B8F-BFF18EE9357F}"/>
              </a:ext>
            </a:extLst>
          </p:cNvPr>
          <p:cNvSpPr txBox="1"/>
          <p:nvPr/>
        </p:nvSpPr>
        <p:spPr>
          <a:xfrm>
            <a:off x="2881296" y="3059668"/>
            <a:ext cx="2052165" cy="369332"/>
          </a:xfrm>
          <a:prstGeom prst="rect">
            <a:avLst/>
          </a:prstGeom>
          <a:noFill/>
        </p:spPr>
        <p:txBody>
          <a:bodyPr wrap="none" rtlCol="0">
            <a:spAutoFit/>
          </a:bodyPr>
          <a:lstStyle/>
          <a:p>
            <a:r>
              <a:rPr lang="en-US" dirty="0"/>
              <a:t>Huang et al. (2022)</a:t>
            </a:r>
          </a:p>
        </p:txBody>
      </p:sp>
    </p:spTree>
    <p:extLst>
      <p:ext uri="{BB962C8B-B14F-4D97-AF65-F5344CB8AC3E}">
        <p14:creationId xmlns:p14="http://schemas.microsoft.com/office/powerpoint/2010/main" val="1124813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1A1C-6A73-E25A-4ABF-70433170D641}"/>
              </a:ext>
            </a:extLst>
          </p:cNvPr>
          <p:cNvSpPr>
            <a:spLocks noGrp="1"/>
          </p:cNvSpPr>
          <p:nvPr>
            <p:ph type="title"/>
          </p:nvPr>
        </p:nvSpPr>
        <p:spPr/>
        <p:txBody>
          <a:bodyPr/>
          <a:lstStyle/>
          <a:p>
            <a:r>
              <a:rPr lang="en-US" dirty="0" err="1"/>
              <a:t>ReACT</a:t>
            </a:r>
            <a:r>
              <a:rPr lang="en-US" dirty="0"/>
              <a:t>: Combining these two directions</a:t>
            </a:r>
          </a:p>
        </p:txBody>
      </p:sp>
      <p:sp>
        <p:nvSpPr>
          <p:cNvPr id="3" name="Content Placeholder 2">
            <a:extLst>
              <a:ext uri="{FF2B5EF4-FFF2-40B4-BE49-F238E27FC236}">
                <a16:creationId xmlns:a16="http://schemas.microsoft.com/office/drawing/2014/main" id="{84B2EAFD-6CBD-BACB-62D8-F955F2C4710D}"/>
              </a:ext>
            </a:extLst>
          </p:cNvPr>
          <p:cNvSpPr>
            <a:spLocks noGrp="1"/>
          </p:cNvSpPr>
          <p:nvPr>
            <p:ph idx="1"/>
          </p:nvPr>
        </p:nvSpPr>
        <p:spPr/>
        <p:txBody>
          <a:bodyPr/>
          <a:lstStyle/>
          <a:p>
            <a:r>
              <a:rPr lang="en-US" dirty="0"/>
              <a:t>First reason (produce a </a:t>
            </a:r>
            <a:r>
              <a:rPr lang="en-US" dirty="0" err="1"/>
              <a:t>CoT</a:t>
            </a:r>
            <a:r>
              <a:rPr lang="en-US" dirty="0"/>
              <a:t>), then produce an action</a:t>
            </a:r>
          </a:p>
          <a:p>
            <a:r>
              <a:rPr lang="en-US" dirty="0" err="1"/>
              <a:t>ReACT</a:t>
            </a:r>
            <a:r>
              <a:rPr lang="en-US" dirty="0"/>
              <a:t> is effectively a prompt format</a:t>
            </a:r>
          </a:p>
          <a:p>
            <a:pPr lvl="1"/>
            <a:r>
              <a:rPr lang="en-US" dirty="0"/>
              <a:t>Encourages model to produce “thoughts”</a:t>
            </a:r>
            <a:br>
              <a:rPr lang="en-US" dirty="0"/>
            </a:br>
            <a:r>
              <a:rPr lang="en-US" dirty="0"/>
              <a:t>before acting</a:t>
            </a:r>
          </a:p>
        </p:txBody>
      </p:sp>
      <p:pic>
        <p:nvPicPr>
          <p:cNvPr id="5" name="Picture 4">
            <a:extLst>
              <a:ext uri="{FF2B5EF4-FFF2-40B4-BE49-F238E27FC236}">
                <a16:creationId xmlns:a16="http://schemas.microsoft.com/office/drawing/2014/main" id="{31BD2255-72E5-6000-9E2D-96EC8C8E132C}"/>
              </a:ext>
            </a:extLst>
          </p:cNvPr>
          <p:cNvPicPr>
            <a:picLocks noChangeAspect="1"/>
          </p:cNvPicPr>
          <p:nvPr/>
        </p:nvPicPr>
        <p:blipFill>
          <a:blip r:embed="rId2"/>
          <a:srcRect l="50986" b="55131"/>
          <a:stretch>
            <a:fillRect/>
          </a:stretch>
        </p:blipFill>
        <p:spPr>
          <a:xfrm>
            <a:off x="7860382" y="3429000"/>
            <a:ext cx="3899818" cy="3370191"/>
          </a:xfrm>
          <a:prstGeom prst="rect">
            <a:avLst/>
          </a:prstGeom>
        </p:spPr>
      </p:pic>
      <p:pic>
        <p:nvPicPr>
          <p:cNvPr id="7" name="Picture 6">
            <a:extLst>
              <a:ext uri="{FF2B5EF4-FFF2-40B4-BE49-F238E27FC236}">
                <a16:creationId xmlns:a16="http://schemas.microsoft.com/office/drawing/2014/main" id="{48B14F37-3E6E-284B-5700-AEB29A893CAF}"/>
              </a:ext>
            </a:extLst>
          </p:cNvPr>
          <p:cNvPicPr>
            <a:picLocks noChangeAspect="1"/>
          </p:cNvPicPr>
          <p:nvPr/>
        </p:nvPicPr>
        <p:blipFill>
          <a:blip r:embed="rId3"/>
          <a:stretch>
            <a:fillRect/>
          </a:stretch>
        </p:blipFill>
        <p:spPr>
          <a:xfrm>
            <a:off x="7453982" y="2741946"/>
            <a:ext cx="3899818" cy="845489"/>
          </a:xfrm>
          <a:prstGeom prst="rect">
            <a:avLst/>
          </a:prstGeom>
        </p:spPr>
      </p:pic>
    </p:spTree>
    <p:extLst>
      <p:ext uri="{BB962C8B-B14F-4D97-AF65-F5344CB8AC3E}">
        <p14:creationId xmlns:p14="http://schemas.microsoft.com/office/powerpoint/2010/main" val="2536951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C5C4-350A-A30D-47EB-302AE4860A8B}"/>
              </a:ext>
            </a:extLst>
          </p:cNvPr>
          <p:cNvSpPr>
            <a:spLocks noGrp="1"/>
          </p:cNvSpPr>
          <p:nvPr>
            <p:ph type="title"/>
          </p:nvPr>
        </p:nvSpPr>
        <p:spPr/>
        <p:txBody>
          <a:bodyPr/>
          <a:lstStyle/>
          <a:p>
            <a:r>
              <a:rPr lang="en-US" dirty="0"/>
              <a:t>Problem with </a:t>
            </a:r>
            <a:r>
              <a:rPr lang="en-US" dirty="0" err="1"/>
              <a:t>CoT</a:t>
            </a:r>
            <a:r>
              <a:rPr lang="en-US" dirty="0"/>
              <a:t> and action only</a:t>
            </a:r>
          </a:p>
        </p:txBody>
      </p:sp>
      <p:sp>
        <p:nvSpPr>
          <p:cNvPr id="3" name="Content Placeholder 2">
            <a:extLst>
              <a:ext uri="{FF2B5EF4-FFF2-40B4-BE49-F238E27FC236}">
                <a16:creationId xmlns:a16="http://schemas.microsoft.com/office/drawing/2014/main" id="{443CF612-4F1D-ED8B-7F1C-6AD98418C10F}"/>
              </a:ext>
            </a:extLst>
          </p:cNvPr>
          <p:cNvSpPr>
            <a:spLocks noGrp="1"/>
          </p:cNvSpPr>
          <p:nvPr>
            <p:ph idx="1"/>
          </p:nvPr>
        </p:nvSpPr>
        <p:spPr/>
        <p:txBody>
          <a:bodyPr/>
          <a:lstStyle/>
          <a:p>
            <a:r>
              <a:rPr lang="en-US" dirty="0" err="1"/>
              <a:t>CoT</a:t>
            </a:r>
            <a:r>
              <a:rPr lang="en-US" dirty="0"/>
              <a:t> only: good reasoning, but actions don’t correspond to anything that the agent can actually do</a:t>
            </a:r>
          </a:p>
          <a:p>
            <a:r>
              <a:rPr lang="en-US" dirty="0"/>
              <a:t>Act-only: actions are real, but they are not correct</a:t>
            </a:r>
          </a:p>
        </p:txBody>
      </p:sp>
      <p:pic>
        <p:nvPicPr>
          <p:cNvPr id="5" name="Picture 4">
            <a:extLst>
              <a:ext uri="{FF2B5EF4-FFF2-40B4-BE49-F238E27FC236}">
                <a16:creationId xmlns:a16="http://schemas.microsoft.com/office/drawing/2014/main" id="{320CB368-FAD7-4421-10E1-033302EAB21F}"/>
              </a:ext>
            </a:extLst>
          </p:cNvPr>
          <p:cNvPicPr>
            <a:picLocks noChangeAspect="1"/>
          </p:cNvPicPr>
          <p:nvPr/>
        </p:nvPicPr>
        <p:blipFill>
          <a:blip r:embed="rId2"/>
          <a:stretch>
            <a:fillRect/>
          </a:stretch>
        </p:blipFill>
        <p:spPr>
          <a:xfrm>
            <a:off x="3695700" y="3429000"/>
            <a:ext cx="4800600" cy="2997200"/>
          </a:xfrm>
          <a:prstGeom prst="rect">
            <a:avLst/>
          </a:prstGeom>
        </p:spPr>
      </p:pic>
    </p:spTree>
    <p:extLst>
      <p:ext uri="{BB962C8B-B14F-4D97-AF65-F5344CB8AC3E}">
        <p14:creationId xmlns:p14="http://schemas.microsoft.com/office/powerpoint/2010/main" val="445968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A859-9A2B-1851-ED6D-C351920E50B2}"/>
              </a:ext>
            </a:extLst>
          </p:cNvPr>
          <p:cNvSpPr>
            <a:spLocks noGrp="1"/>
          </p:cNvSpPr>
          <p:nvPr>
            <p:ph type="title"/>
          </p:nvPr>
        </p:nvSpPr>
        <p:spPr/>
        <p:txBody>
          <a:bodyPr/>
          <a:lstStyle/>
          <a:p>
            <a:r>
              <a:rPr lang="en-US" dirty="0" err="1"/>
              <a:t>ReACT</a:t>
            </a:r>
            <a:r>
              <a:rPr lang="en-US" dirty="0"/>
              <a:t> approach</a:t>
            </a:r>
          </a:p>
        </p:txBody>
      </p:sp>
      <p:sp>
        <p:nvSpPr>
          <p:cNvPr id="3" name="Content Placeholder 2">
            <a:extLst>
              <a:ext uri="{FF2B5EF4-FFF2-40B4-BE49-F238E27FC236}">
                <a16:creationId xmlns:a16="http://schemas.microsoft.com/office/drawing/2014/main" id="{8E1F9B17-283B-C252-6841-B65236D922B5}"/>
              </a:ext>
            </a:extLst>
          </p:cNvPr>
          <p:cNvSpPr>
            <a:spLocks noGrp="1"/>
          </p:cNvSpPr>
          <p:nvPr>
            <p:ph idx="1"/>
          </p:nvPr>
        </p:nvSpPr>
        <p:spPr/>
        <p:txBody>
          <a:bodyPr/>
          <a:lstStyle/>
          <a:p>
            <a:r>
              <a:rPr lang="en-US" dirty="0"/>
              <a:t>“augment the agent’s action space to… the space of language”</a:t>
            </a:r>
          </a:p>
          <a:p>
            <a:pPr lvl="1"/>
            <a:r>
              <a:rPr lang="en-US" dirty="0"/>
              <a:t>Sounds complicated</a:t>
            </a:r>
          </a:p>
          <a:p>
            <a:r>
              <a:rPr lang="en-US" dirty="0"/>
              <a:t>Easier to understand by just looking at the method (in appendix)</a:t>
            </a:r>
          </a:p>
        </p:txBody>
      </p:sp>
      <p:pic>
        <p:nvPicPr>
          <p:cNvPr id="5" name="Picture 4">
            <a:extLst>
              <a:ext uri="{FF2B5EF4-FFF2-40B4-BE49-F238E27FC236}">
                <a16:creationId xmlns:a16="http://schemas.microsoft.com/office/drawing/2014/main" id="{F525CBFC-8827-0B75-290A-88C2A768C1A3}"/>
              </a:ext>
            </a:extLst>
          </p:cNvPr>
          <p:cNvPicPr>
            <a:picLocks noChangeAspect="1"/>
          </p:cNvPicPr>
          <p:nvPr/>
        </p:nvPicPr>
        <p:blipFill>
          <a:blip r:embed="rId3"/>
          <a:stretch>
            <a:fillRect/>
          </a:stretch>
        </p:blipFill>
        <p:spPr>
          <a:xfrm>
            <a:off x="1939618" y="3298794"/>
            <a:ext cx="7772400" cy="2976235"/>
          </a:xfrm>
          <a:prstGeom prst="rect">
            <a:avLst/>
          </a:prstGeom>
        </p:spPr>
      </p:pic>
      <p:cxnSp>
        <p:nvCxnSpPr>
          <p:cNvPr id="7" name="Straight Arrow Connector 6">
            <a:extLst>
              <a:ext uri="{FF2B5EF4-FFF2-40B4-BE49-F238E27FC236}">
                <a16:creationId xmlns:a16="http://schemas.microsoft.com/office/drawing/2014/main" id="{7010A9E2-5B05-7BAB-CB31-3C8C1F7A042E}"/>
              </a:ext>
            </a:extLst>
          </p:cNvPr>
          <p:cNvCxnSpPr/>
          <p:nvPr/>
        </p:nvCxnSpPr>
        <p:spPr>
          <a:xfrm flipH="1" flipV="1">
            <a:off x="9086400" y="3578400"/>
            <a:ext cx="1310400" cy="8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AB65EF2-04FD-39EA-439B-C8E5A69DCA46}"/>
              </a:ext>
            </a:extLst>
          </p:cNvPr>
          <p:cNvSpPr txBox="1"/>
          <p:nvPr/>
        </p:nvSpPr>
        <p:spPr>
          <a:xfrm>
            <a:off x="10540800" y="3480134"/>
            <a:ext cx="1417376" cy="369332"/>
          </a:xfrm>
          <a:prstGeom prst="rect">
            <a:avLst/>
          </a:prstGeom>
          <a:noFill/>
        </p:spPr>
        <p:txBody>
          <a:bodyPr wrap="none" rtlCol="0">
            <a:spAutoFit/>
          </a:bodyPr>
          <a:lstStyle/>
          <a:p>
            <a:r>
              <a:rPr lang="en-US" dirty="0"/>
              <a:t>ICL example</a:t>
            </a:r>
          </a:p>
        </p:txBody>
      </p:sp>
      <p:cxnSp>
        <p:nvCxnSpPr>
          <p:cNvPr id="9" name="Straight Arrow Connector 8">
            <a:extLst>
              <a:ext uri="{FF2B5EF4-FFF2-40B4-BE49-F238E27FC236}">
                <a16:creationId xmlns:a16="http://schemas.microsoft.com/office/drawing/2014/main" id="{B7F4FD89-EC6A-C29B-6A48-DB52454E6AD6}"/>
              </a:ext>
            </a:extLst>
          </p:cNvPr>
          <p:cNvCxnSpPr/>
          <p:nvPr/>
        </p:nvCxnSpPr>
        <p:spPr>
          <a:xfrm flipH="1" flipV="1">
            <a:off x="9100018" y="4001294"/>
            <a:ext cx="1310400" cy="8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092A310-A264-0673-C9AC-BA10688AAB61}"/>
              </a:ext>
            </a:extLst>
          </p:cNvPr>
          <p:cNvSpPr txBox="1"/>
          <p:nvPr/>
        </p:nvSpPr>
        <p:spPr>
          <a:xfrm>
            <a:off x="10410418" y="3859828"/>
            <a:ext cx="1698350" cy="923330"/>
          </a:xfrm>
          <a:prstGeom prst="rect">
            <a:avLst/>
          </a:prstGeom>
          <a:noFill/>
        </p:spPr>
        <p:txBody>
          <a:bodyPr wrap="none" rtlCol="0">
            <a:spAutoFit/>
          </a:bodyPr>
          <a:lstStyle/>
          <a:p>
            <a:r>
              <a:rPr lang="en-US" dirty="0"/>
              <a:t>Human-written</a:t>
            </a:r>
            <a:br>
              <a:rPr lang="en-US" dirty="0"/>
            </a:br>
            <a:r>
              <a:rPr lang="en-US" dirty="0"/>
              <a:t>thought </a:t>
            </a:r>
            <a:br>
              <a:rPr lang="en-US" dirty="0"/>
            </a:br>
            <a:r>
              <a:rPr lang="en-US" dirty="0"/>
              <a:t>(2 purposes)</a:t>
            </a:r>
          </a:p>
        </p:txBody>
      </p:sp>
      <p:cxnSp>
        <p:nvCxnSpPr>
          <p:cNvPr id="11" name="Straight Arrow Connector 10">
            <a:extLst>
              <a:ext uri="{FF2B5EF4-FFF2-40B4-BE49-F238E27FC236}">
                <a16:creationId xmlns:a16="http://schemas.microsoft.com/office/drawing/2014/main" id="{B329FB07-6626-8B31-739E-53C39DE75FBE}"/>
              </a:ext>
            </a:extLst>
          </p:cNvPr>
          <p:cNvCxnSpPr>
            <a:cxnSpLocks/>
          </p:cNvCxnSpPr>
          <p:nvPr/>
        </p:nvCxnSpPr>
        <p:spPr>
          <a:xfrm flipH="1" flipV="1">
            <a:off x="5440800" y="4321493"/>
            <a:ext cx="4969618" cy="740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404B0F2-12D0-D4A9-F185-92754C6092E7}"/>
              </a:ext>
            </a:extLst>
          </p:cNvPr>
          <p:cNvSpPr txBox="1"/>
          <p:nvPr/>
        </p:nvSpPr>
        <p:spPr>
          <a:xfrm>
            <a:off x="10476341" y="4873628"/>
            <a:ext cx="1698350" cy="646331"/>
          </a:xfrm>
          <a:prstGeom prst="rect">
            <a:avLst/>
          </a:prstGeom>
          <a:noFill/>
        </p:spPr>
        <p:txBody>
          <a:bodyPr wrap="none" rtlCol="0">
            <a:spAutoFit/>
          </a:bodyPr>
          <a:lstStyle/>
          <a:p>
            <a:r>
              <a:rPr lang="en-US" dirty="0"/>
              <a:t>Human-written</a:t>
            </a:r>
            <a:br>
              <a:rPr lang="en-US" dirty="0"/>
            </a:br>
            <a:r>
              <a:rPr lang="en-US" dirty="0"/>
              <a:t>action</a:t>
            </a:r>
          </a:p>
        </p:txBody>
      </p:sp>
      <p:cxnSp>
        <p:nvCxnSpPr>
          <p:cNvPr id="14" name="Straight Arrow Connector 13">
            <a:extLst>
              <a:ext uri="{FF2B5EF4-FFF2-40B4-BE49-F238E27FC236}">
                <a16:creationId xmlns:a16="http://schemas.microsoft.com/office/drawing/2014/main" id="{3621EA7A-67E9-6F14-D5BE-ABF14620C68C}"/>
              </a:ext>
            </a:extLst>
          </p:cNvPr>
          <p:cNvCxnSpPr>
            <a:cxnSpLocks/>
          </p:cNvCxnSpPr>
          <p:nvPr/>
        </p:nvCxnSpPr>
        <p:spPr>
          <a:xfrm flipH="1" flipV="1">
            <a:off x="4462029" y="4555292"/>
            <a:ext cx="5934771" cy="1466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6C542FF-FBB9-DF0E-3055-1BE858F99944}"/>
              </a:ext>
            </a:extLst>
          </p:cNvPr>
          <p:cNvSpPr txBox="1"/>
          <p:nvPr/>
        </p:nvSpPr>
        <p:spPr>
          <a:xfrm>
            <a:off x="10410418" y="5687411"/>
            <a:ext cx="1817357" cy="923330"/>
          </a:xfrm>
          <a:prstGeom prst="rect">
            <a:avLst/>
          </a:prstGeom>
          <a:noFill/>
        </p:spPr>
        <p:txBody>
          <a:bodyPr wrap="none" rtlCol="0">
            <a:spAutoFit/>
          </a:bodyPr>
          <a:lstStyle/>
          <a:p>
            <a:r>
              <a:rPr lang="en-US" dirty="0"/>
              <a:t>Observation </a:t>
            </a:r>
          </a:p>
          <a:p>
            <a:r>
              <a:rPr lang="en-US" dirty="0"/>
              <a:t>from env. after</a:t>
            </a:r>
          </a:p>
          <a:p>
            <a:r>
              <a:rPr lang="en-US" dirty="0"/>
              <a:t>executing action</a:t>
            </a:r>
          </a:p>
        </p:txBody>
      </p:sp>
    </p:spTree>
    <p:extLst>
      <p:ext uri="{BB962C8B-B14F-4D97-AF65-F5344CB8AC3E}">
        <p14:creationId xmlns:p14="http://schemas.microsoft.com/office/powerpoint/2010/main" val="2520612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932E-7269-DABD-4407-F18398067019}"/>
              </a:ext>
            </a:extLst>
          </p:cNvPr>
          <p:cNvSpPr>
            <a:spLocks noGrp="1"/>
          </p:cNvSpPr>
          <p:nvPr>
            <p:ph type="title"/>
          </p:nvPr>
        </p:nvSpPr>
        <p:spPr/>
        <p:txBody>
          <a:bodyPr/>
          <a:lstStyle/>
          <a:p>
            <a:r>
              <a:rPr lang="en-US" dirty="0" err="1"/>
              <a:t>ReACT</a:t>
            </a:r>
            <a:r>
              <a:rPr lang="en-US" dirty="0"/>
              <a:t> is using ICL</a:t>
            </a:r>
          </a:p>
        </p:txBody>
      </p:sp>
      <p:sp>
        <p:nvSpPr>
          <p:cNvPr id="3" name="Content Placeholder 2">
            <a:extLst>
              <a:ext uri="{FF2B5EF4-FFF2-40B4-BE49-F238E27FC236}">
                <a16:creationId xmlns:a16="http://schemas.microsoft.com/office/drawing/2014/main" id="{0296C11F-22FF-8695-D4B2-AB4B59CEE7AD}"/>
              </a:ext>
            </a:extLst>
          </p:cNvPr>
          <p:cNvSpPr>
            <a:spLocks noGrp="1"/>
          </p:cNvSpPr>
          <p:nvPr>
            <p:ph idx="1"/>
          </p:nvPr>
        </p:nvSpPr>
        <p:spPr/>
        <p:txBody>
          <a:bodyPr/>
          <a:lstStyle/>
          <a:p>
            <a:r>
              <a:rPr lang="en-US" dirty="0"/>
              <a:t>6 ICL questions</a:t>
            </a:r>
          </a:p>
          <a:p>
            <a:pPr lvl="1"/>
            <a:r>
              <a:rPr lang="en-US" dirty="0"/>
              <a:t>Each has a sequence of &lt;thought, action, observation&gt; </a:t>
            </a:r>
          </a:p>
          <a:p>
            <a:r>
              <a:rPr lang="en-US" dirty="0"/>
              <a:t>These sequences instruct the model on how to respond to a given question/observation </a:t>
            </a:r>
          </a:p>
          <a:p>
            <a:pPr marL="0" indent="0">
              <a:buNone/>
            </a:pPr>
            <a:endParaRPr lang="en-US" dirty="0"/>
          </a:p>
        </p:txBody>
      </p:sp>
    </p:spTree>
    <p:extLst>
      <p:ext uri="{BB962C8B-B14F-4D97-AF65-F5344CB8AC3E}">
        <p14:creationId xmlns:p14="http://schemas.microsoft.com/office/powerpoint/2010/main" val="1914352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3E9B-EBD5-9CFC-11CD-E12F0DCA8E1A}"/>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284A28CC-20D8-E606-FC0D-A6E45A359465}"/>
              </a:ext>
            </a:extLst>
          </p:cNvPr>
          <p:cNvSpPr>
            <a:spLocks noGrp="1"/>
          </p:cNvSpPr>
          <p:nvPr>
            <p:ph idx="1"/>
          </p:nvPr>
        </p:nvSpPr>
        <p:spPr/>
        <p:txBody>
          <a:bodyPr/>
          <a:lstStyle/>
          <a:p>
            <a:r>
              <a:rPr lang="en-US" dirty="0"/>
              <a:t>QA</a:t>
            </a:r>
          </a:p>
          <a:p>
            <a:pPr lvl="1"/>
            <a:r>
              <a:rPr lang="en-US" dirty="0"/>
              <a:t>HotpotQA: requires multi-step reasoning over multiple Wikipedia passages </a:t>
            </a:r>
          </a:p>
          <a:p>
            <a:pPr lvl="1"/>
            <a:r>
              <a:rPr lang="en-US" dirty="0"/>
              <a:t>FEVER: fact verification with claims that are supported, refuted, or neither (not enough info) based on Wikipedia</a:t>
            </a:r>
          </a:p>
          <a:p>
            <a:pPr lvl="1"/>
            <a:r>
              <a:rPr lang="en-US" dirty="0"/>
              <a:t>Actions: search, </a:t>
            </a:r>
            <a:r>
              <a:rPr lang="en-US" dirty="0" err="1"/>
              <a:t>command+F</a:t>
            </a:r>
            <a:r>
              <a:rPr lang="en-US" dirty="0"/>
              <a:t>, finish</a:t>
            </a:r>
          </a:p>
          <a:p>
            <a:pPr lvl="1"/>
            <a:endParaRPr lang="en-US" dirty="0"/>
          </a:p>
        </p:txBody>
      </p:sp>
      <p:pic>
        <p:nvPicPr>
          <p:cNvPr id="4" name="Picture 3">
            <a:extLst>
              <a:ext uri="{FF2B5EF4-FFF2-40B4-BE49-F238E27FC236}">
                <a16:creationId xmlns:a16="http://schemas.microsoft.com/office/drawing/2014/main" id="{A192A470-0A48-0B2D-2BE9-BAB7499D95CE}"/>
              </a:ext>
            </a:extLst>
          </p:cNvPr>
          <p:cNvPicPr>
            <a:picLocks noChangeAspect="1"/>
          </p:cNvPicPr>
          <p:nvPr/>
        </p:nvPicPr>
        <p:blipFill>
          <a:blip r:embed="rId2"/>
          <a:stretch>
            <a:fillRect/>
          </a:stretch>
        </p:blipFill>
        <p:spPr>
          <a:xfrm>
            <a:off x="2468325" y="4236920"/>
            <a:ext cx="3899818" cy="845489"/>
          </a:xfrm>
          <a:prstGeom prst="rect">
            <a:avLst/>
          </a:prstGeom>
        </p:spPr>
      </p:pic>
      <p:pic>
        <p:nvPicPr>
          <p:cNvPr id="6" name="Picture 5">
            <a:extLst>
              <a:ext uri="{FF2B5EF4-FFF2-40B4-BE49-F238E27FC236}">
                <a16:creationId xmlns:a16="http://schemas.microsoft.com/office/drawing/2014/main" id="{9EBD6C28-C0EB-ACA0-0684-1653E8488066}"/>
              </a:ext>
            </a:extLst>
          </p:cNvPr>
          <p:cNvPicPr>
            <a:picLocks noChangeAspect="1"/>
          </p:cNvPicPr>
          <p:nvPr/>
        </p:nvPicPr>
        <p:blipFill>
          <a:blip r:embed="rId3"/>
          <a:stretch>
            <a:fillRect/>
          </a:stretch>
        </p:blipFill>
        <p:spPr>
          <a:xfrm>
            <a:off x="8294007" y="3736229"/>
            <a:ext cx="2461079" cy="2692361"/>
          </a:xfrm>
          <a:prstGeom prst="rect">
            <a:avLst/>
          </a:prstGeom>
        </p:spPr>
      </p:pic>
      <p:sp>
        <p:nvSpPr>
          <p:cNvPr id="7" name="TextBox 6">
            <a:extLst>
              <a:ext uri="{FF2B5EF4-FFF2-40B4-BE49-F238E27FC236}">
                <a16:creationId xmlns:a16="http://schemas.microsoft.com/office/drawing/2014/main" id="{6640F3AC-C8E1-7B89-FADF-B96B2A8391F5}"/>
              </a:ext>
            </a:extLst>
          </p:cNvPr>
          <p:cNvSpPr txBox="1"/>
          <p:nvPr/>
        </p:nvSpPr>
        <p:spPr>
          <a:xfrm>
            <a:off x="3363685" y="5132506"/>
            <a:ext cx="1868781" cy="369332"/>
          </a:xfrm>
          <a:prstGeom prst="rect">
            <a:avLst/>
          </a:prstGeom>
          <a:noFill/>
        </p:spPr>
        <p:txBody>
          <a:bodyPr wrap="none" rtlCol="0">
            <a:spAutoFit/>
          </a:bodyPr>
          <a:lstStyle/>
          <a:p>
            <a:r>
              <a:rPr lang="en-US" dirty="0"/>
              <a:t>Yang et al. (2018)</a:t>
            </a:r>
          </a:p>
        </p:txBody>
      </p:sp>
      <p:sp>
        <p:nvSpPr>
          <p:cNvPr id="8" name="TextBox 7">
            <a:extLst>
              <a:ext uri="{FF2B5EF4-FFF2-40B4-BE49-F238E27FC236}">
                <a16:creationId xmlns:a16="http://schemas.microsoft.com/office/drawing/2014/main" id="{342E3B71-56D4-768E-1D1B-CBDE6D2E1F14}"/>
              </a:ext>
            </a:extLst>
          </p:cNvPr>
          <p:cNvSpPr txBox="1"/>
          <p:nvPr/>
        </p:nvSpPr>
        <p:spPr>
          <a:xfrm>
            <a:off x="8294007" y="6337360"/>
            <a:ext cx="2087431" cy="369332"/>
          </a:xfrm>
          <a:prstGeom prst="rect">
            <a:avLst/>
          </a:prstGeom>
          <a:noFill/>
        </p:spPr>
        <p:txBody>
          <a:bodyPr wrap="none" rtlCol="0">
            <a:spAutoFit/>
          </a:bodyPr>
          <a:lstStyle/>
          <a:p>
            <a:r>
              <a:rPr lang="en-US" dirty="0"/>
              <a:t>Thorne et al. (2018)</a:t>
            </a:r>
          </a:p>
        </p:txBody>
      </p:sp>
    </p:spTree>
    <p:extLst>
      <p:ext uri="{BB962C8B-B14F-4D97-AF65-F5344CB8AC3E}">
        <p14:creationId xmlns:p14="http://schemas.microsoft.com/office/powerpoint/2010/main" val="165656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156A-CC6D-AE1F-0D56-DC895707B17D}"/>
              </a:ext>
            </a:extLst>
          </p:cNvPr>
          <p:cNvSpPr>
            <a:spLocks noGrp="1"/>
          </p:cNvSpPr>
          <p:nvPr>
            <p:ph type="title"/>
          </p:nvPr>
        </p:nvSpPr>
        <p:spPr/>
        <p:txBody>
          <a:bodyPr/>
          <a:lstStyle/>
          <a:p>
            <a:r>
              <a:rPr lang="en-US" dirty="0" err="1"/>
              <a:t>Datatsets</a:t>
            </a:r>
            <a:endParaRPr lang="en-US" dirty="0"/>
          </a:p>
        </p:txBody>
      </p:sp>
      <p:sp>
        <p:nvSpPr>
          <p:cNvPr id="3" name="Content Placeholder 2">
            <a:extLst>
              <a:ext uri="{FF2B5EF4-FFF2-40B4-BE49-F238E27FC236}">
                <a16:creationId xmlns:a16="http://schemas.microsoft.com/office/drawing/2014/main" id="{7283D218-B302-7009-44AE-376055420A75}"/>
              </a:ext>
            </a:extLst>
          </p:cNvPr>
          <p:cNvSpPr>
            <a:spLocks noGrp="1"/>
          </p:cNvSpPr>
          <p:nvPr>
            <p:ph idx="1"/>
          </p:nvPr>
        </p:nvSpPr>
        <p:spPr/>
        <p:txBody>
          <a:bodyPr/>
          <a:lstStyle/>
          <a:p>
            <a:r>
              <a:rPr lang="en-US" dirty="0"/>
              <a:t>Decision-Making</a:t>
            </a:r>
          </a:p>
          <a:p>
            <a:pPr lvl="1"/>
            <a:r>
              <a:rPr lang="en-US" dirty="0" err="1"/>
              <a:t>ALFWorld</a:t>
            </a:r>
            <a:r>
              <a:rPr lang="en-US" dirty="0"/>
              <a:t>: text game version of ALFRED </a:t>
            </a:r>
          </a:p>
          <a:p>
            <a:pPr lvl="1"/>
            <a:r>
              <a:rPr lang="en-US" dirty="0" err="1"/>
              <a:t>WebShop</a:t>
            </a:r>
            <a:r>
              <a:rPr lang="en-US" dirty="0"/>
              <a:t>: simulated online shopping environment </a:t>
            </a:r>
          </a:p>
          <a:p>
            <a:pPr lvl="1"/>
            <a:r>
              <a:rPr lang="en-US" dirty="0"/>
              <a:t>Will see both of these again later on</a:t>
            </a:r>
          </a:p>
        </p:txBody>
      </p:sp>
      <p:pic>
        <p:nvPicPr>
          <p:cNvPr id="5" name="Picture 4">
            <a:extLst>
              <a:ext uri="{FF2B5EF4-FFF2-40B4-BE49-F238E27FC236}">
                <a16:creationId xmlns:a16="http://schemas.microsoft.com/office/drawing/2014/main" id="{9EC42037-8F37-8694-2431-ECA3B3D1D545}"/>
              </a:ext>
            </a:extLst>
          </p:cNvPr>
          <p:cNvPicPr>
            <a:picLocks noChangeAspect="1"/>
          </p:cNvPicPr>
          <p:nvPr/>
        </p:nvPicPr>
        <p:blipFill>
          <a:blip r:embed="rId2"/>
          <a:stretch>
            <a:fillRect/>
          </a:stretch>
        </p:blipFill>
        <p:spPr>
          <a:xfrm>
            <a:off x="928694" y="3604635"/>
            <a:ext cx="4909135" cy="2501900"/>
          </a:xfrm>
          <a:prstGeom prst="rect">
            <a:avLst/>
          </a:prstGeom>
        </p:spPr>
      </p:pic>
      <p:sp>
        <p:nvSpPr>
          <p:cNvPr id="6" name="TextBox 5">
            <a:extLst>
              <a:ext uri="{FF2B5EF4-FFF2-40B4-BE49-F238E27FC236}">
                <a16:creationId xmlns:a16="http://schemas.microsoft.com/office/drawing/2014/main" id="{4E7FE908-0341-B487-0D11-C68A46D2E30B}"/>
              </a:ext>
            </a:extLst>
          </p:cNvPr>
          <p:cNvSpPr txBox="1"/>
          <p:nvPr/>
        </p:nvSpPr>
        <p:spPr>
          <a:xfrm>
            <a:off x="1959428" y="6106535"/>
            <a:ext cx="2289409" cy="369332"/>
          </a:xfrm>
          <a:prstGeom prst="rect">
            <a:avLst/>
          </a:prstGeom>
          <a:noFill/>
        </p:spPr>
        <p:txBody>
          <a:bodyPr wrap="none" rtlCol="0">
            <a:spAutoFit/>
          </a:bodyPr>
          <a:lstStyle/>
          <a:p>
            <a:r>
              <a:rPr lang="en-US" dirty="0"/>
              <a:t>Shridhar et al. (2020) </a:t>
            </a:r>
          </a:p>
        </p:txBody>
      </p:sp>
      <p:pic>
        <p:nvPicPr>
          <p:cNvPr id="8" name="Picture 7">
            <a:extLst>
              <a:ext uri="{FF2B5EF4-FFF2-40B4-BE49-F238E27FC236}">
                <a16:creationId xmlns:a16="http://schemas.microsoft.com/office/drawing/2014/main" id="{21F993D0-31DB-0CAE-F9F1-321612229DFA}"/>
              </a:ext>
            </a:extLst>
          </p:cNvPr>
          <p:cNvPicPr>
            <a:picLocks noChangeAspect="1"/>
          </p:cNvPicPr>
          <p:nvPr/>
        </p:nvPicPr>
        <p:blipFill>
          <a:blip r:embed="rId3"/>
          <a:stretch>
            <a:fillRect/>
          </a:stretch>
        </p:blipFill>
        <p:spPr>
          <a:xfrm>
            <a:off x="7509813" y="3429000"/>
            <a:ext cx="3590208" cy="2871232"/>
          </a:xfrm>
          <a:prstGeom prst="rect">
            <a:avLst/>
          </a:prstGeom>
        </p:spPr>
      </p:pic>
      <p:sp>
        <p:nvSpPr>
          <p:cNvPr id="9" name="TextBox 8">
            <a:extLst>
              <a:ext uri="{FF2B5EF4-FFF2-40B4-BE49-F238E27FC236}">
                <a16:creationId xmlns:a16="http://schemas.microsoft.com/office/drawing/2014/main" id="{DE3FFA07-B3AC-69A9-834E-F9950B391031}"/>
              </a:ext>
            </a:extLst>
          </p:cNvPr>
          <p:cNvSpPr txBox="1"/>
          <p:nvPr/>
        </p:nvSpPr>
        <p:spPr>
          <a:xfrm>
            <a:off x="8538947" y="6311900"/>
            <a:ext cx="1756571" cy="369332"/>
          </a:xfrm>
          <a:prstGeom prst="rect">
            <a:avLst/>
          </a:prstGeom>
          <a:noFill/>
        </p:spPr>
        <p:txBody>
          <a:bodyPr wrap="none" rtlCol="0">
            <a:spAutoFit/>
          </a:bodyPr>
          <a:lstStyle/>
          <a:p>
            <a:r>
              <a:rPr lang="en-US" dirty="0"/>
              <a:t>Yao et al. (2023)</a:t>
            </a:r>
          </a:p>
        </p:txBody>
      </p:sp>
    </p:spTree>
    <p:extLst>
      <p:ext uri="{BB962C8B-B14F-4D97-AF65-F5344CB8AC3E}">
        <p14:creationId xmlns:p14="http://schemas.microsoft.com/office/powerpoint/2010/main" val="3573438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51637-3D21-011E-2040-CF84F966E1C8}"/>
              </a:ext>
            </a:extLst>
          </p:cNvPr>
          <p:cNvSpPr>
            <a:spLocks noGrp="1"/>
          </p:cNvSpPr>
          <p:nvPr>
            <p:ph type="title"/>
          </p:nvPr>
        </p:nvSpPr>
        <p:spPr/>
        <p:txBody>
          <a:bodyPr/>
          <a:lstStyle/>
          <a:p>
            <a:r>
              <a:rPr lang="en-US" dirty="0"/>
              <a:t>QA Baselines</a:t>
            </a:r>
          </a:p>
        </p:txBody>
      </p:sp>
      <p:sp>
        <p:nvSpPr>
          <p:cNvPr id="3" name="Content Placeholder 2">
            <a:extLst>
              <a:ext uri="{FF2B5EF4-FFF2-40B4-BE49-F238E27FC236}">
                <a16:creationId xmlns:a16="http://schemas.microsoft.com/office/drawing/2014/main" id="{13BA4251-938D-69D6-9365-C00263653C69}"/>
              </a:ext>
            </a:extLst>
          </p:cNvPr>
          <p:cNvSpPr>
            <a:spLocks noGrp="1"/>
          </p:cNvSpPr>
          <p:nvPr>
            <p:ph idx="1"/>
          </p:nvPr>
        </p:nvSpPr>
        <p:spPr/>
        <p:txBody>
          <a:bodyPr/>
          <a:lstStyle/>
          <a:p>
            <a:r>
              <a:rPr lang="en-US" dirty="0"/>
              <a:t>Standard prompting (just provide action directly, no thoughts)</a:t>
            </a:r>
          </a:p>
          <a:p>
            <a:r>
              <a:rPr lang="en-US" dirty="0" err="1"/>
              <a:t>CoT</a:t>
            </a:r>
            <a:r>
              <a:rPr lang="en-US" dirty="0"/>
              <a:t> (allow thoughts but no observations/actions in ICL)</a:t>
            </a:r>
          </a:p>
          <a:p>
            <a:r>
              <a:rPr lang="en-US" dirty="0"/>
              <a:t>Acting-only (ACT): no thoughts </a:t>
            </a:r>
          </a:p>
          <a:p>
            <a:r>
              <a:rPr lang="en-US" dirty="0"/>
              <a:t>Another method</a:t>
            </a:r>
          </a:p>
          <a:p>
            <a:pPr lvl="1"/>
            <a:r>
              <a:rPr lang="en-US" dirty="0" err="1"/>
              <a:t>ReACT</a:t>
            </a:r>
            <a:r>
              <a:rPr lang="en-US" dirty="0"/>
              <a:t> </a:t>
            </a:r>
            <a:r>
              <a:rPr lang="en-US" dirty="0">
                <a:sym typeface="Wingdings" pitchFamily="2" charset="2"/>
              </a:rPr>
              <a:t> </a:t>
            </a:r>
            <a:r>
              <a:rPr lang="en-US" dirty="0" err="1">
                <a:sym typeface="Wingdings" pitchFamily="2" charset="2"/>
              </a:rPr>
              <a:t>CoT</a:t>
            </a:r>
            <a:r>
              <a:rPr lang="en-US" dirty="0">
                <a:sym typeface="Wingdings" pitchFamily="2" charset="2"/>
              </a:rPr>
              <a:t>-SC</a:t>
            </a:r>
          </a:p>
          <a:p>
            <a:pPr lvl="1"/>
            <a:r>
              <a:rPr lang="en-US" dirty="0">
                <a:sym typeface="Wingdings" pitchFamily="2" charset="2"/>
              </a:rPr>
              <a:t>If </a:t>
            </a:r>
            <a:r>
              <a:rPr lang="en-US" dirty="0" err="1">
                <a:sym typeface="Wingdings" pitchFamily="2" charset="2"/>
              </a:rPr>
              <a:t>ReACT</a:t>
            </a:r>
            <a:r>
              <a:rPr lang="en-US" dirty="0">
                <a:sym typeface="Wingdings" pitchFamily="2" charset="2"/>
              </a:rPr>
              <a:t> fails to provide an answer, back off to </a:t>
            </a:r>
            <a:r>
              <a:rPr lang="en-US" dirty="0" err="1">
                <a:sym typeface="Wingdings" pitchFamily="2" charset="2"/>
              </a:rPr>
              <a:t>CoT</a:t>
            </a:r>
            <a:r>
              <a:rPr lang="en-US" dirty="0">
                <a:sym typeface="Wingdings" pitchFamily="2" charset="2"/>
              </a:rPr>
              <a:t> with self-consistency</a:t>
            </a:r>
          </a:p>
          <a:p>
            <a:pPr lvl="1"/>
            <a:r>
              <a:rPr lang="en-US" dirty="0">
                <a:sym typeface="Wingdings" pitchFamily="2" charset="2"/>
              </a:rPr>
              <a:t>Self-Consistency: Vote over multiple answers</a:t>
            </a:r>
          </a:p>
          <a:p>
            <a:pPr lvl="2"/>
            <a:r>
              <a:rPr lang="en-US" dirty="0">
                <a:sym typeface="Wingdings" pitchFamily="2" charset="2"/>
              </a:rPr>
              <a:t>Sample N </a:t>
            </a:r>
            <a:r>
              <a:rPr lang="en-US" dirty="0" err="1">
                <a:sym typeface="Wingdings" pitchFamily="2" charset="2"/>
              </a:rPr>
              <a:t>CoTs</a:t>
            </a:r>
            <a:r>
              <a:rPr lang="en-US" dirty="0">
                <a:sym typeface="Wingdings" pitchFamily="2" charset="2"/>
              </a:rPr>
              <a:t> and then take the majority answer</a:t>
            </a:r>
            <a:endParaRPr lang="en-US" dirty="0"/>
          </a:p>
          <a:p>
            <a:endParaRPr lang="en-US" dirty="0"/>
          </a:p>
        </p:txBody>
      </p:sp>
    </p:spTree>
    <p:extLst>
      <p:ext uri="{BB962C8B-B14F-4D97-AF65-F5344CB8AC3E}">
        <p14:creationId xmlns:p14="http://schemas.microsoft.com/office/powerpoint/2010/main" val="3334666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1AAA-50E6-54BF-D499-9A081775FE5B}"/>
              </a:ext>
            </a:extLst>
          </p:cNvPr>
          <p:cNvSpPr>
            <a:spLocks noGrp="1"/>
          </p:cNvSpPr>
          <p:nvPr>
            <p:ph type="title"/>
          </p:nvPr>
        </p:nvSpPr>
        <p:spPr/>
        <p:txBody>
          <a:bodyPr/>
          <a:lstStyle/>
          <a:p>
            <a:r>
              <a:rPr lang="en-US" dirty="0"/>
              <a:t>QA Results</a:t>
            </a:r>
          </a:p>
        </p:txBody>
      </p:sp>
      <p:sp>
        <p:nvSpPr>
          <p:cNvPr id="3" name="Content Placeholder 2">
            <a:extLst>
              <a:ext uri="{FF2B5EF4-FFF2-40B4-BE49-F238E27FC236}">
                <a16:creationId xmlns:a16="http://schemas.microsoft.com/office/drawing/2014/main" id="{12A4E49C-2241-7879-F835-1FAFF45DE90B}"/>
              </a:ext>
            </a:extLst>
          </p:cNvPr>
          <p:cNvSpPr>
            <a:spLocks noGrp="1"/>
          </p:cNvSpPr>
          <p:nvPr>
            <p:ph idx="1"/>
          </p:nvPr>
        </p:nvSpPr>
        <p:spPr/>
        <p:txBody>
          <a:bodyPr>
            <a:normAutofit fontScale="92500"/>
          </a:bodyPr>
          <a:lstStyle/>
          <a:p>
            <a:r>
              <a:rPr lang="en-US" dirty="0" err="1"/>
              <a:t>ReACT</a:t>
            </a:r>
            <a:r>
              <a:rPr lang="en-US" dirty="0"/>
              <a:t> &gt; ACT </a:t>
            </a:r>
          </a:p>
          <a:p>
            <a:pPr lvl="1"/>
            <a:r>
              <a:rPr lang="en-US" dirty="0"/>
              <a:t>On PALM-540B (Google model from a few years ago, has been supplanted)</a:t>
            </a:r>
          </a:p>
          <a:p>
            <a:r>
              <a:rPr lang="en-US" dirty="0" err="1"/>
              <a:t>ReACT</a:t>
            </a:r>
            <a:r>
              <a:rPr lang="en-US" dirty="0"/>
              <a:t> alone: </a:t>
            </a:r>
          </a:p>
          <a:p>
            <a:pPr lvl="1"/>
            <a:r>
              <a:rPr lang="en-US" dirty="0"/>
              <a:t>Not much better than Standard</a:t>
            </a:r>
          </a:p>
          <a:p>
            <a:pPr lvl="1"/>
            <a:r>
              <a:rPr lang="en-US" dirty="0"/>
              <a:t>Not much better than </a:t>
            </a:r>
            <a:r>
              <a:rPr lang="en-US" dirty="0" err="1"/>
              <a:t>CoT</a:t>
            </a:r>
            <a:endParaRPr lang="en-US" dirty="0"/>
          </a:p>
          <a:p>
            <a:pPr lvl="1"/>
            <a:r>
              <a:rPr lang="en-US" dirty="0"/>
              <a:t>Worse/same as </a:t>
            </a:r>
            <a:r>
              <a:rPr lang="en-US" dirty="0" err="1"/>
              <a:t>CoT</a:t>
            </a:r>
            <a:r>
              <a:rPr lang="en-US" dirty="0"/>
              <a:t>-SC</a:t>
            </a:r>
          </a:p>
          <a:p>
            <a:r>
              <a:rPr lang="en-US" dirty="0" err="1"/>
              <a:t>ReACT</a:t>
            </a:r>
            <a:r>
              <a:rPr lang="en-US" dirty="0"/>
              <a:t> + </a:t>
            </a:r>
            <a:r>
              <a:rPr lang="en-US" dirty="0" err="1"/>
              <a:t>CoT</a:t>
            </a:r>
            <a:r>
              <a:rPr lang="en-US" dirty="0"/>
              <a:t>-SC </a:t>
            </a:r>
          </a:p>
          <a:p>
            <a:pPr lvl="1"/>
            <a:r>
              <a:rPr lang="en-US" dirty="0"/>
              <a:t>Consistently better than baselines</a:t>
            </a:r>
          </a:p>
          <a:p>
            <a:endParaRPr lang="en-US" dirty="0"/>
          </a:p>
          <a:p>
            <a:r>
              <a:rPr lang="en-US" dirty="0"/>
              <a:t>Note: still far below full finetuning SOTA</a:t>
            </a:r>
          </a:p>
        </p:txBody>
      </p:sp>
      <p:pic>
        <p:nvPicPr>
          <p:cNvPr id="5" name="Picture 4">
            <a:extLst>
              <a:ext uri="{FF2B5EF4-FFF2-40B4-BE49-F238E27FC236}">
                <a16:creationId xmlns:a16="http://schemas.microsoft.com/office/drawing/2014/main" id="{E9979C83-52D9-CF59-F16F-D01D612E0561}"/>
              </a:ext>
            </a:extLst>
          </p:cNvPr>
          <p:cNvPicPr>
            <a:picLocks noChangeAspect="1"/>
          </p:cNvPicPr>
          <p:nvPr/>
        </p:nvPicPr>
        <p:blipFill>
          <a:blip r:embed="rId3"/>
          <a:stretch>
            <a:fillRect/>
          </a:stretch>
        </p:blipFill>
        <p:spPr>
          <a:xfrm>
            <a:off x="6785429" y="2949575"/>
            <a:ext cx="4216400" cy="3619500"/>
          </a:xfrm>
          <a:prstGeom prst="rect">
            <a:avLst/>
          </a:prstGeom>
        </p:spPr>
      </p:pic>
      <p:sp>
        <p:nvSpPr>
          <p:cNvPr id="6" name="Rectangle 5">
            <a:extLst>
              <a:ext uri="{FF2B5EF4-FFF2-40B4-BE49-F238E27FC236}">
                <a16:creationId xmlns:a16="http://schemas.microsoft.com/office/drawing/2014/main" id="{491978D7-A1CF-EC01-7D70-EB52CC9E2EE2}"/>
              </a:ext>
            </a:extLst>
          </p:cNvPr>
          <p:cNvSpPr/>
          <p:nvPr/>
        </p:nvSpPr>
        <p:spPr>
          <a:xfrm>
            <a:off x="6379028" y="4666796"/>
            <a:ext cx="4800600" cy="1850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17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D5A1-2551-0101-2332-708862D29B73}"/>
              </a:ext>
            </a:extLst>
          </p:cNvPr>
          <p:cNvSpPr>
            <a:spLocks noGrp="1"/>
          </p:cNvSpPr>
          <p:nvPr>
            <p:ph type="title"/>
          </p:nvPr>
        </p:nvSpPr>
        <p:spPr/>
        <p:txBody>
          <a:bodyPr/>
          <a:lstStyle/>
          <a:p>
            <a:r>
              <a:rPr lang="en-US" dirty="0"/>
              <a:t>Assumed background</a:t>
            </a:r>
          </a:p>
        </p:txBody>
      </p:sp>
      <p:sp>
        <p:nvSpPr>
          <p:cNvPr id="3" name="Content Placeholder 2">
            <a:extLst>
              <a:ext uri="{FF2B5EF4-FFF2-40B4-BE49-F238E27FC236}">
                <a16:creationId xmlns:a16="http://schemas.microsoft.com/office/drawing/2014/main" id="{87131AC5-9596-7ED6-4D0D-6A7BE3C29DF0}"/>
              </a:ext>
            </a:extLst>
          </p:cNvPr>
          <p:cNvSpPr>
            <a:spLocks noGrp="1"/>
          </p:cNvSpPr>
          <p:nvPr>
            <p:ph idx="1"/>
          </p:nvPr>
        </p:nvSpPr>
        <p:spPr/>
        <p:txBody>
          <a:bodyPr/>
          <a:lstStyle/>
          <a:p>
            <a:r>
              <a:rPr lang="en-US" dirty="0"/>
              <a:t>Probability</a:t>
            </a:r>
          </a:p>
          <a:p>
            <a:r>
              <a:rPr lang="en-US" dirty="0"/>
              <a:t>Multi-layer perceptron</a:t>
            </a:r>
          </a:p>
          <a:p>
            <a:r>
              <a:rPr lang="en-US" dirty="0"/>
              <a:t>NN basics (</a:t>
            </a:r>
            <a:r>
              <a:rPr lang="en-US" dirty="0" err="1"/>
              <a:t>softmax</a:t>
            </a:r>
            <a:r>
              <a:rPr lang="en-US" dirty="0"/>
              <a:t>, classification)</a:t>
            </a:r>
          </a:p>
          <a:p>
            <a:r>
              <a:rPr lang="en-US" dirty="0"/>
              <a:t>Word embeddings and distributional semantics</a:t>
            </a:r>
          </a:p>
          <a:p>
            <a:endParaRPr lang="en-US" dirty="0"/>
          </a:p>
        </p:txBody>
      </p:sp>
      <p:sp>
        <p:nvSpPr>
          <p:cNvPr id="4" name="Slide Number Placeholder 3">
            <a:extLst>
              <a:ext uri="{FF2B5EF4-FFF2-40B4-BE49-F238E27FC236}">
                <a16:creationId xmlns:a16="http://schemas.microsoft.com/office/drawing/2014/main" id="{4980AA4E-120D-0B3A-88AE-9FBCE3C63FD4}"/>
              </a:ext>
            </a:extLst>
          </p:cNvPr>
          <p:cNvSpPr>
            <a:spLocks noGrp="1"/>
          </p:cNvSpPr>
          <p:nvPr>
            <p:ph type="sldNum" sz="quarter" idx="12"/>
          </p:nvPr>
        </p:nvSpPr>
        <p:spPr/>
        <p:txBody>
          <a:bodyPr/>
          <a:lstStyle/>
          <a:p>
            <a:fld id="{CEEBB499-94B2-CA46-AD5E-BA0E836E9A31}" type="slidenum">
              <a:rPr lang="en-US" smtClean="0"/>
              <a:t>5</a:t>
            </a:fld>
            <a:endParaRPr lang="en-US"/>
          </a:p>
        </p:txBody>
      </p:sp>
    </p:spTree>
    <p:extLst>
      <p:ext uri="{BB962C8B-B14F-4D97-AF65-F5344CB8AC3E}">
        <p14:creationId xmlns:p14="http://schemas.microsoft.com/office/powerpoint/2010/main" val="3019227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E831-730D-3F50-63ED-9E64AC5DF09D}"/>
              </a:ext>
            </a:extLst>
          </p:cNvPr>
          <p:cNvSpPr>
            <a:spLocks noGrp="1"/>
          </p:cNvSpPr>
          <p:nvPr>
            <p:ph type="title"/>
          </p:nvPr>
        </p:nvSpPr>
        <p:spPr/>
        <p:txBody>
          <a:bodyPr/>
          <a:lstStyle/>
          <a:p>
            <a:r>
              <a:rPr lang="en-US" dirty="0"/>
              <a:t>Where is performance/error coming from?</a:t>
            </a:r>
          </a:p>
        </p:txBody>
      </p:sp>
      <p:sp>
        <p:nvSpPr>
          <p:cNvPr id="7" name="Content Placeholder 6">
            <a:extLst>
              <a:ext uri="{FF2B5EF4-FFF2-40B4-BE49-F238E27FC236}">
                <a16:creationId xmlns:a16="http://schemas.microsoft.com/office/drawing/2014/main" id="{42F2BE7D-E7EB-B44A-BADE-439C562A3D22}"/>
              </a:ext>
            </a:extLst>
          </p:cNvPr>
          <p:cNvSpPr>
            <a:spLocks noGrp="1"/>
          </p:cNvSpPr>
          <p:nvPr>
            <p:ph idx="1"/>
          </p:nvPr>
        </p:nvSpPr>
        <p:spPr/>
        <p:txBody>
          <a:bodyPr/>
          <a:lstStyle/>
          <a:p>
            <a:r>
              <a:rPr lang="en-US" dirty="0"/>
              <a:t>Error analysis</a:t>
            </a:r>
          </a:p>
          <a:p>
            <a:pPr lvl="1"/>
            <a:r>
              <a:rPr lang="en-US" dirty="0" err="1"/>
              <a:t>ReACT</a:t>
            </a:r>
            <a:r>
              <a:rPr lang="en-US" dirty="0"/>
              <a:t> suffers from repetitive steps but has fewer hallucinations</a:t>
            </a:r>
          </a:p>
        </p:txBody>
      </p:sp>
      <p:pic>
        <p:nvPicPr>
          <p:cNvPr id="8" name="Content Placeholder 4">
            <a:extLst>
              <a:ext uri="{FF2B5EF4-FFF2-40B4-BE49-F238E27FC236}">
                <a16:creationId xmlns:a16="http://schemas.microsoft.com/office/drawing/2014/main" id="{4E770A27-0847-75A2-4344-9A584A188F47}"/>
              </a:ext>
            </a:extLst>
          </p:cNvPr>
          <p:cNvPicPr>
            <a:picLocks noChangeAspect="1"/>
          </p:cNvPicPr>
          <p:nvPr/>
        </p:nvPicPr>
        <p:blipFill>
          <a:blip r:embed="rId2"/>
          <a:stretch>
            <a:fillRect/>
          </a:stretch>
        </p:blipFill>
        <p:spPr>
          <a:xfrm>
            <a:off x="971550" y="3134973"/>
            <a:ext cx="10248900" cy="2908300"/>
          </a:xfrm>
          <a:prstGeom prst="rect">
            <a:avLst/>
          </a:prstGeom>
        </p:spPr>
      </p:pic>
    </p:spTree>
    <p:extLst>
      <p:ext uri="{BB962C8B-B14F-4D97-AF65-F5344CB8AC3E}">
        <p14:creationId xmlns:p14="http://schemas.microsoft.com/office/powerpoint/2010/main" val="323231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70A0-CE96-42E7-533E-13B7C8DEE9E4}"/>
              </a:ext>
            </a:extLst>
          </p:cNvPr>
          <p:cNvSpPr>
            <a:spLocks noGrp="1"/>
          </p:cNvSpPr>
          <p:nvPr>
            <p:ph type="title"/>
          </p:nvPr>
        </p:nvSpPr>
        <p:spPr/>
        <p:txBody>
          <a:bodyPr/>
          <a:lstStyle/>
          <a:p>
            <a:r>
              <a:rPr lang="en-US" dirty="0"/>
              <a:t>Decision-making Baselines</a:t>
            </a:r>
          </a:p>
        </p:txBody>
      </p:sp>
      <p:sp>
        <p:nvSpPr>
          <p:cNvPr id="3" name="Content Placeholder 2">
            <a:extLst>
              <a:ext uri="{FF2B5EF4-FFF2-40B4-BE49-F238E27FC236}">
                <a16:creationId xmlns:a16="http://schemas.microsoft.com/office/drawing/2014/main" id="{34678120-B96E-15F5-C9D2-9D32DE4AECD9}"/>
              </a:ext>
            </a:extLst>
          </p:cNvPr>
          <p:cNvSpPr>
            <a:spLocks noGrp="1"/>
          </p:cNvSpPr>
          <p:nvPr>
            <p:ph idx="1"/>
          </p:nvPr>
        </p:nvSpPr>
        <p:spPr/>
        <p:txBody>
          <a:bodyPr/>
          <a:lstStyle/>
          <a:p>
            <a:r>
              <a:rPr lang="en-US" dirty="0" err="1"/>
              <a:t>ALFWorld</a:t>
            </a:r>
            <a:r>
              <a:rPr lang="en-US" dirty="0"/>
              <a:t>: </a:t>
            </a:r>
          </a:p>
          <a:p>
            <a:pPr lvl="1"/>
            <a:r>
              <a:rPr lang="en-US" dirty="0"/>
              <a:t>ACT </a:t>
            </a:r>
          </a:p>
          <a:p>
            <a:pPr lvl="1"/>
            <a:r>
              <a:rPr lang="en-US" dirty="0"/>
              <a:t>BUTLER (supervised system from Shridhar et al. (2020))</a:t>
            </a:r>
          </a:p>
          <a:p>
            <a:pPr lvl="2"/>
            <a:r>
              <a:rPr lang="en-US" dirty="0"/>
              <a:t>Trained to copy successful trajectories, no thoughts</a:t>
            </a:r>
          </a:p>
          <a:p>
            <a:pPr lvl="2"/>
            <a:r>
              <a:rPr lang="en-US" dirty="0"/>
              <a:t>Not exactly fair comparison since this is trained, </a:t>
            </a:r>
            <a:r>
              <a:rPr lang="en-US" dirty="0" err="1"/>
              <a:t>ReACT</a:t>
            </a:r>
            <a:r>
              <a:rPr lang="en-US" dirty="0"/>
              <a:t> is not </a:t>
            </a:r>
          </a:p>
          <a:p>
            <a:r>
              <a:rPr lang="en-US" dirty="0" err="1"/>
              <a:t>WebShop</a:t>
            </a:r>
            <a:endParaRPr lang="en-US" dirty="0"/>
          </a:p>
          <a:p>
            <a:pPr lvl="1"/>
            <a:r>
              <a:rPr lang="en-US" dirty="0"/>
              <a:t>ACT</a:t>
            </a:r>
          </a:p>
          <a:p>
            <a:pPr lvl="1"/>
            <a:r>
              <a:rPr lang="en-US" dirty="0"/>
              <a:t>Their own supervised (imitation learning) baseline</a:t>
            </a:r>
          </a:p>
          <a:p>
            <a:pPr lvl="1"/>
            <a:r>
              <a:rPr lang="en-US" dirty="0"/>
              <a:t>Imitation learning + reinforcement learning</a:t>
            </a:r>
          </a:p>
          <a:p>
            <a:endParaRPr lang="en-US" dirty="0"/>
          </a:p>
        </p:txBody>
      </p:sp>
    </p:spTree>
    <p:extLst>
      <p:ext uri="{BB962C8B-B14F-4D97-AF65-F5344CB8AC3E}">
        <p14:creationId xmlns:p14="http://schemas.microsoft.com/office/powerpoint/2010/main" val="1403382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3B50-D5CC-8FD2-509F-9A6AEA8F3663}"/>
              </a:ext>
            </a:extLst>
          </p:cNvPr>
          <p:cNvSpPr>
            <a:spLocks noGrp="1"/>
          </p:cNvSpPr>
          <p:nvPr>
            <p:ph type="title"/>
          </p:nvPr>
        </p:nvSpPr>
        <p:spPr/>
        <p:txBody>
          <a:bodyPr/>
          <a:lstStyle/>
          <a:p>
            <a:r>
              <a:rPr lang="en-US" dirty="0"/>
              <a:t>Decision-Making results</a:t>
            </a:r>
          </a:p>
        </p:txBody>
      </p:sp>
      <p:sp>
        <p:nvSpPr>
          <p:cNvPr id="7" name="Content Placeholder 6">
            <a:extLst>
              <a:ext uri="{FF2B5EF4-FFF2-40B4-BE49-F238E27FC236}">
                <a16:creationId xmlns:a16="http://schemas.microsoft.com/office/drawing/2014/main" id="{7750BDA4-EB38-2D50-8A66-D806226184BE}"/>
              </a:ext>
            </a:extLst>
          </p:cNvPr>
          <p:cNvSpPr>
            <a:spLocks noGrp="1"/>
          </p:cNvSpPr>
          <p:nvPr>
            <p:ph idx="1"/>
          </p:nvPr>
        </p:nvSpPr>
        <p:spPr/>
        <p:txBody>
          <a:bodyPr/>
          <a:lstStyle/>
          <a:p>
            <a:r>
              <a:rPr lang="en-US" dirty="0"/>
              <a:t>Metrics</a:t>
            </a:r>
          </a:p>
          <a:p>
            <a:pPr lvl="1"/>
            <a:r>
              <a:rPr lang="en-US" dirty="0"/>
              <a:t>Best of N trials</a:t>
            </a:r>
          </a:p>
          <a:p>
            <a:pPr lvl="1"/>
            <a:r>
              <a:rPr lang="en-US" dirty="0"/>
              <a:t>Success rate / Score</a:t>
            </a:r>
          </a:p>
        </p:txBody>
      </p:sp>
      <p:pic>
        <p:nvPicPr>
          <p:cNvPr id="8" name="Content Placeholder 4">
            <a:extLst>
              <a:ext uri="{FF2B5EF4-FFF2-40B4-BE49-F238E27FC236}">
                <a16:creationId xmlns:a16="http://schemas.microsoft.com/office/drawing/2014/main" id="{CCB2F225-52EF-9DFE-051E-7EBAD07AFEDD}"/>
              </a:ext>
            </a:extLst>
          </p:cNvPr>
          <p:cNvPicPr>
            <a:picLocks noChangeAspect="1"/>
          </p:cNvPicPr>
          <p:nvPr/>
        </p:nvPicPr>
        <p:blipFill>
          <a:blip r:embed="rId2"/>
          <a:stretch>
            <a:fillRect/>
          </a:stretch>
        </p:blipFill>
        <p:spPr>
          <a:xfrm>
            <a:off x="2810328" y="4084507"/>
            <a:ext cx="6877957" cy="2619277"/>
          </a:xfrm>
          <a:prstGeom prst="rect">
            <a:avLst/>
          </a:prstGeom>
        </p:spPr>
      </p:pic>
    </p:spTree>
    <p:extLst>
      <p:ext uri="{BB962C8B-B14F-4D97-AF65-F5344CB8AC3E}">
        <p14:creationId xmlns:p14="http://schemas.microsoft.com/office/powerpoint/2010/main" val="472138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21646-BB39-BEA2-C5CF-3F8E7FC6D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81BAD-2CA5-30E1-1E6F-B9D937048C09}"/>
              </a:ext>
            </a:extLst>
          </p:cNvPr>
          <p:cNvSpPr>
            <a:spLocks noGrp="1"/>
          </p:cNvSpPr>
          <p:nvPr>
            <p:ph type="title"/>
          </p:nvPr>
        </p:nvSpPr>
        <p:spPr/>
        <p:txBody>
          <a:bodyPr/>
          <a:lstStyle/>
          <a:p>
            <a:r>
              <a:rPr lang="en-US" dirty="0"/>
              <a:t>Decision-Making results</a:t>
            </a:r>
          </a:p>
        </p:txBody>
      </p:sp>
      <p:sp>
        <p:nvSpPr>
          <p:cNvPr id="7" name="Content Placeholder 6">
            <a:extLst>
              <a:ext uri="{FF2B5EF4-FFF2-40B4-BE49-F238E27FC236}">
                <a16:creationId xmlns:a16="http://schemas.microsoft.com/office/drawing/2014/main" id="{89040A5C-9093-E784-6E51-9647DE2A0226}"/>
              </a:ext>
            </a:extLst>
          </p:cNvPr>
          <p:cNvSpPr>
            <a:spLocks noGrp="1"/>
          </p:cNvSpPr>
          <p:nvPr>
            <p:ph idx="1"/>
          </p:nvPr>
        </p:nvSpPr>
        <p:spPr>
          <a:xfrm>
            <a:off x="838200" y="1825625"/>
            <a:ext cx="6618514" cy="4351338"/>
          </a:xfrm>
        </p:spPr>
        <p:txBody>
          <a:bodyPr/>
          <a:lstStyle/>
          <a:p>
            <a:r>
              <a:rPr lang="en-US" dirty="0" err="1"/>
              <a:t>ReACT</a:t>
            </a:r>
            <a:r>
              <a:rPr lang="en-US" dirty="0"/>
              <a:t> &gt; ACT on ALFRED </a:t>
            </a:r>
            <a:r>
              <a:rPr lang="en-US" dirty="0" err="1"/>
              <a:t>ReACT</a:t>
            </a:r>
            <a:r>
              <a:rPr lang="en-US" dirty="0"/>
              <a:t> &gt; BUTLER on ALFRED</a:t>
            </a:r>
          </a:p>
          <a:p>
            <a:pPr lvl="1"/>
            <a:r>
              <a:rPr lang="en-US" dirty="0"/>
              <a:t>Is this a fair comparison?</a:t>
            </a:r>
          </a:p>
          <a:p>
            <a:pPr lvl="2"/>
            <a:r>
              <a:rPr lang="en-US" dirty="0"/>
              <a:t>Hard to say</a:t>
            </a:r>
          </a:p>
          <a:p>
            <a:pPr lvl="2"/>
            <a:r>
              <a:rPr lang="en-US" dirty="0"/>
              <a:t>BUTLER was a custom architecture, trained largely from scratch (so some advantages, some disadvantages) </a:t>
            </a:r>
          </a:p>
          <a:p>
            <a:pPr lvl="2"/>
            <a:r>
              <a:rPr lang="en-US" dirty="0"/>
              <a:t>BUTLER is trained, but has far fewer parameters (used BERT embeddings)</a:t>
            </a:r>
          </a:p>
          <a:p>
            <a:pPr lvl="2"/>
            <a:r>
              <a:rPr lang="en-US" dirty="0" err="1"/>
              <a:t>ReACT</a:t>
            </a:r>
            <a:r>
              <a:rPr lang="en-US" dirty="0"/>
              <a:t> uses PALM-540B, but not trained</a:t>
            </a:r>
          </a:p>
        </p:txBody>
      </p:sp>
      <p:pic>
        <p:nvPicPr>
          <p:cNvPr id="8" name="Content Placeholder 4">
            <a:extLst>
              <a:ext uri="{FF2B5EF4-FFF2-40B4-BE49-F238E27FC236}">
                <a16:creationId xmlns:a16="http://schemas.microsoft.com/office/drawing/2014/main" id="{DBD3D001-5CAE-9EA0-3D26-CCC5627DB736}"/>
              </a:ext>
            </a:extLst>
          </p:cNvPr>
          <p:cNvPicPr>
            <a:picLocks noChangeAspect="1"/>
          </p:cNvPicPr>
          <p:nvPr/>
        </p:nvPicPr>
        <p:blipFill>
          <a:blip r:embed="rId2"/>
          <a:srcRect r="26589"/>
          <a:stretch>
            <a:fillRect/>
          </a:stretch>
        </p:blipFill>
        <p:spPr>
          <a:xfrm>
            <a:off x="7142843" y="2527850"/>
            <a:ext cx="5049157" cy="2619277"/>
          </a:xfrm>
          <a:prstGeom prst="rect">
            <a:avLst/>
          </a:prstGeom>
        </p:spPr>
      </p:pic>
    </p:spTree>
    <p:extLst>
      <p:ext uri="{BB962C8B-B14F-4D97-AF65-F5344CB8AC3E}">
        <p14:creationId xmlns:p14="http://schemas.microsoft.com/office/powerpoint/2010/main" val="391154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A18C-7362-FC6C-CECB-77CA84B872EF}"/>
              </a:ext>
            </a:extLst>
          </p:cNvPr>
          <p:cNvSpPr>
            <a:spLocks noGrp="1"/>
          </p:cNvSpPr>
          <p:nvPr>
            <p:ph type="title"/>
          </p:nvPr>
        </p:nvSpPr>
        <p:spPr/>
        <p:txBody>
          <a:bodyPr/>
          <a:lstStyle/>
          <a:p>
            <a:r>
              <a:rPr lang="en-US" dirty="0"/>
              <a:t>Decision-Making results</a:t>
            </a:r>
          </a:p>
        </p:txBody>
      </p:sp>
      <p:sp>
        <p:nvSpPr>
          <p:cNvPr id="3" name="Content Placeholder 2">
            <a:extLst>
              <a:ext uri="{FF2B5EF4-FFF2-40B4-BE49-F238E27FC236}">
                <a16:creationId xmlns:a16="http://schemas.microsoft.com/office/drawing/2014/main" id="{4C32D16A-8555-B915-DF09-95505B45E02F}"/>
              </a:ext>
            </a:extLst>
          </p:cNvPr>
          <p:cNvSpPr>
            <a:spLocks noGrp="1"/>
          </p:cNvSpPr>
          <p:nvPr>
            <p:ph idx="1"/>
          </p:nvPr>
        </p:nvSpPr>
        <p:spPr>
          <a:xfrm>
            <a:off x="838200" y="1825625"/>
            <a:ext cx="7805057" cy="4351338"/>
          </a:xfrm>
        </p:spPr>
        <p:txBody>
          <a:bodyPr/>
          <a:lstStyle/>
          <a:p>
            <a:r>
              <a:rPr lang="en-US" dirty="0"/>
              <a:t>On </a:t>
            </a:r>
            <a:r>
              <a:rPr lang="en-US" dirty="0" err="1"/>
              <a:t>WebShop</a:t>
            </a:r>
            <a:r>
              <a:rPr lang="en-US" dirty="0"/>
              <a:t>, </a:t>
            </a:r>
            <a:r>
              <a:rPr lang="en-US" dirty="0" err="1"/>
              <a:t>ReACT</a:t>
            </a:r>
            <a:r>
              <a:rPr lang="en-US" dirty="0"/>
              <a:t> &gt; ACT</a:t>
            </a:r>
          </a:p>
          <a:p>
            <a:r>
              <a:rPr lang="en-US" dirty="0"/>
              <a:t>Also better than IL and IL+RL</a:t>
            </a:r>
          </a:p>
          <a:p>
            <a:r>
              <a:rPr lang="en-US" dirty="0"/>
              <a:t>Here, comparison is a bit fairer </a:t>
            </a:r>
          </a:p>
          <a:p>
            <a:pPr lvl="1"/>
            <a:r>
              <a:rPr lang="en-US" dirty="0"/>
              <a:t>IL and IL+RL models are more recent, Transformer-based</a:t>
            </a:r>
          </a:p>
          <a:p>
            <a:pPr lvl="1"/>
            <a:r>
              <a:rPr lang="en-US" dirty="0"/>
              <a:t>But still smaller</a:t>
            </a:r>
          </a:p>
        </p:txBody>
      </p:sp>
      <p:pic>
        <p:nvPicPr>
          <p:cNvPr id="4" name="Content Placeholder 4">
            <a:extLst>
              <a:ext uri="{FF2B5EF4-FFF2-40B4-BE49-F238E27FC236}">
                <a16:creationId xmlns:a16="http://schemas.microsoft.com/office/drawing/2014/main" id="{8D301355-261D-F681-858C-750CCDECC446}"/>
              </a:ext>
            </a:extLst>
          </p:cNvPr>
          <p:cNvPicPr>
            <a:picLocks noChangeAspect="1"/>
          </p:cNvPicPr>
          <p:nvPr/>
        </p:nvPicPr>
        <p:blipFill>
          <a:blip r:embed="rId2"/>
          <a:srcRect l="71987" r="1265"/>
          <a:stretch>
            <a:fillRect/>
          </a:stretch>
        </p:blipFill>
        <p:spPr>
          <a:xfrm>
            <a:off x="8784771" y="1825625"/>
            <a:ext cx="2797630" cy="3983162"/>
          </a:xfrm>
          <a:prstGeom prst="rect">
            <a:avLst/>
          </a:prstGeom>
        </p:spPr>
      </p:pic>
    </p:spTree>
    <p:extLst>
      <p:ext uri="{BB962C8B-B14F-4D97-AF65-F5344CB8AC3E}">
        <p14:creationId xmlns:p14="http://schemas.microsoft.com/office/powerpoint/2010/main" val="3520236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5A5C-999D-2D1B-436E-0F926CA36561}"/>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F4335E5-2DEA-16CD-2FB0-41155D2247D4}"/>
              </a:ext>
            </a:extLst>
          </p:cNvPr>
          <p:cNvSpPr>
            <a:spLocks noGrp="1"/>
          </p:cNvSpPr>
          <p:nvPr>
            <p:ph idx="1"/>
          </p:nvPr>
        </p:nvSpPr>
        <p:spPr/>
        <p:txBody>
          <a:bodyPr/>
          <a:lstStyle/>
          <a:p>
            <a:r>
              <a:rPr lang="en-US" dirty="0"/>
              <a:t>Remember, all of this is just conditioning </a:t>
            </a:r>
          </a:p>
          <a:p>
            <a:pPr lvl="1"/>
            <a:r>
              <a:rPr lang="en-US" dirty="0"/>
              <a:t>Ultimately the model is just a conditional distribution P(w | prefix) </a:t>
            </a:r>
          </a:p>
          <a:p>
            <a:pPr lvl="1"/>
            <a:r>
              <a:rPr lang="en-US" dirty="0"/>
              <a:t>All of these methods boil down to one thing: getting the prefix right </a:t>
            </a:r>
            <a:r>
              <a:rPr lang="en-US" dirty="0" err="1"/>
              <a:t>s.t.</a:t>
            </a:r>
            <a:r>
              <a:rPr lang="en-US" dirty="0"/>
              <a:t> the next word is right</a:t>
            </a:r>
          </a:p>
          <a:p>
            <a:pPr lvl="1"/>
            <a:r>
              <a:rPr lang="en-US" dirty="0"/>
              <a:t>This can mean 2 things</a:t>
            </a:r>
          </a:p>
          <a:p>
            <a:pPr lvl="2"/>
            <a:r>
              <a:rPr lang="en-US" dirty="0"/>
              <a:t>Next word is the right answer (e.g. the right action) </a:t>
            </a:r>
          </a:p>
          <a:p>
            <a:pPr lvl="2"/>
            <a:r>
              <a:rPr lang="en-US" dirty="0"/>
              <a:t>Next word is something that gets added to the prefix and leads eventually to the right answer (</a:t>
            </a:r>
            <a:r>
              <a:rPr lang="en-US" dirty="0" err="1"/>
              <a:t>CoT</a:t>
            </a:r>
            <a:r>
              <a:rPr lang="en-US" dirty="0"/>
              <a:t>, </a:t>
            </a:r>
            <a:r>
              <a:rPr lang="en-US" dirty="0" err="1"/>
              <a:t>ReACT</a:t>
            </a:r>
            <a:r>
              <a:rPr lang="en-US" dirty="0"/>
              <a:t>) </a:t>
            </a:r>
          </a:p>
          <a:p>
            <a:r>
              <a:rPr lang="en-US" dirty="0"/>
              <a:t>A lot of prompting comes down to this insight</a:t>
            </a:r>
          </a:p>
          <a:p>
            <a:pPr lvl="1"/>
            <a:r>
              <a:rPr lang="en-US" dirty="0"/>
              <a:t>Can you give your model the right conditioner (e.g. ICL examples)?</a:t>
            </a:r>
          </a:p>
          <a:p>
            <a:pPr lvl="1"/>
            <a:r>
              <a:rPr lang="en-US" dirty="0"/>
              <a:t>Can you get your model to produce the right conditioner (e.g. </a:t>
            </a:r>
            <a:r>
              <a:rPr lang="en-US" dirty="0" err="1"/>
              <a:t>ReACT</a:t>
            </a:r>
            <a:r>
              <a:rPr lang="en-US" dirty="0"/>
              <a:t>)?</a:t>
            </a:r>
          </a:p>
        </p:txBody>
      </p:sp>
    </p:spTree>
    <p:extLst>
      <p:ext uri="{BB962C8B-B14F-4D97-AF65-F5344CB8AC3E}">
        <p14:creationId xmlns:p14="http://schemas.microsoft.com/office/powerpoint/2010/main" val="1802162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D303D-141B-7A80-297A-B4EF5E5338B0}"/>
              </a:ext>
            </a:extLst>
          </p:cNvPr>
          <p:cNvSpPr>
            <a:spLocks noGrp="1"/>
          </p:cNvSpPr>
          <p:nvPr>
            <p:ph type="title"/>
          </p:nvPr>
        </p:nvSpPr>
        <p:spPr/>
        <p:txBody>
          <a:bodyPr/>
          <a:lstStyle/>
          <a:p>
            <a:r>
              <a:rPr lang="en-US" dirty="0"/>
              <a:t>Next class</a:t>
            </a:r>
          </a:p>
        </p:txBody>
      </p:sp>
      <p:sp>
        <p:nvSpPr>
          <p:cNvPr id="3" name="Content Placeholder 2">
            <a:extLst>
              <a:ext uri="{FF2B5EF4-FFF2-40B4-BE49-F238E27FC236}">
                <a16:creationId xmlns:a16="http://schemas.microsoft.com/office/drawing/2014/main" id="{42524957-6DBD-2F9E-D144-F3262EB87519}"/>
              </a:ext>
            </a:extLst>
          </p:cNvPr>
          <p:cNvSpPr>
            <a:spLocks noGrp="1"/>
          </p:cNvSpPr>
          <p:nvPr>
            <p:ph idx="1"/>
          </p:nvPr>
        </p:nvSpPr>
        <p:spPr/>
        <p:txBody>
          <a:bodyPr/>
          <a:lstStyle/>
          <a:p>
            <a:r>
              <a:rPr lang="en-US" dirty="0"/>
              <a:t>Semantic parsing </a:t>
            </a:r>
          </a:p>
          <a:p>
            <a:r>
              <a:rPr lang="en-US" dirty="0"/>
              <a:t>Much more complex action spaces</a:t>
            </a:r>
          </a:p>
          <a:p>
            <a:r>
              <a:rPr lang="en-US" dirty="0"/>
              <a:t>Tool use</a:t>
            </a:r>
          </a:p>
          <a:p>
            <a:pPr lvl="1"/>
            <a:r>
              <a:rPr lang="en-US"/>
              <a:t>Interleave reasoning and action even more</a:t>
            </a:r>
            <a:endParaRPr lang="en-US" dirty="0"/>
          </a:p>
        </p:txBody>
      </p:sp>
    </p:spTree>
    <p:extLst>
      <p:ext uri="{BB962C8B-B14F-4D97-AF65-F5344CB8AC3E}">
        <p14:creationId xmlns:p14="http://schemas.microsoft.com/office/powerpoint/2010/main" val="376908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C6572D-5D80-EB9A-A66A-CB3DF9E3C35C}"/>
              </a:ext>
            </a:extLst>
          </p:cNvPr>
          <p:cNvPicPr>
            <a:picLocks noChangeAspect="1"/>
          </p:cNvPicPr>
          <p:nvPr/>
        </p:nvPicPr>
        <p:blipFill>
          <a:blip r:embed="rId3"/>
          <a:stretch>
            <a:fillRect/>
          </a:stretch>
        </p:blipFill>
        <p:spPr>
          <a:xfrm>
            <a:off x="4883408" y="4669322"/>
            <a:ext cx="3500507" cy="366909"/>
          </a:xfrm>
          <a:prstGeom prst="rect">
            <a:avLst/>
          </a:prstGeom>
        </p:spPr>
      </p:pic>
      <p:sp>
        <p:nvSpPr>
          <p:cNvPr id="2" name="Title 1">
            <a:extLst>
              <a:ext uri="{FF2B5EF4-FFF2-40B4-BE49-F238E27FC236}">
                <a16:creationId xmlns:a16="http://schemas.microsoft.com/office/drawing/2014/main" id="{326214EA-3976-81F1-42C7-FA0AD43DAFED}"/>
              </a:ext>
            </a:extLst>
          </p:cNvPr>
          <p:cNvSpPr>
            <a:spLocks noGrp="1"/>
          </p:cNvSpPr>
          <p:nvPr>
            <p:ph type="title"/>
          </p:nvPr>
        </p:nvSpPr>
        <p:spPr/>
        <p:txBody>
          <a:bodyPr/>
          <a:lstStyle/>
          <a:p>
            <a:r>
              <a:rPr lang="en-US" dirty="0"/>
              <a:t>What is language modeling?</a:t>
            </a:r>
          </a:p>
        </p:txBody>
      </p:sp>
      <p:sp>
        <p:nvSpPr>
          <p:cNvPr id="3" name="Content Placeholder 2">
            <a:extLst>
              <a:ext uri="{FF2B5EF4-FFF2-40B4-BE49-F238E27FC236}">
                <a16:creationId xmlns:a16="http://schemas.microsoft.com/office/drawing/2014/main" id="{ED008C19-CA3B-58A2-707F-615DBBEAE73C}"/>
              </a:ext>
            </a:extLst>
          </p:cNvPr>
          <p:cNvSpPr>
            <a:spLocks noGrp="1"/>
          </p:cNvSpPr>
          <p:nvPr>
            <p:ph idx="1"/>
          </p:nvPr>
        </p:nvSpPr>
        <p:spPr/>
        <p:txBody>
          <a:bodyPr/>
          <a:lstStyle/>
          <a:p>
            <a:r>
              <a:rPr lang="en-US" dirty="0"/>
              <a:t>Predicting the next word</a:t>
            </a:r>
          </a:p>
          <a:p>
            <a:pPr marL="0" indent="0">
              <a:buNone/>
            </a:pPr>
            <a:r>
              <a:rPr lang="en-US" dirty="0"/>
              <a:t>	</a:t>
            </a:r>
            <a:r>
              <a:rPr lang="en-US" i="1" dirty="0"/>
              <a:t>The students sat at ______</a:t>
            </a:r>
          </a:p>
          <a:p>
            <a:pPr marL="0" indent="0">
              <a:buNone/>
            </a:pPr>
            <a:r>
              <a:rPr lang="en-US" i="1" dirty="0"/>
              <a:t>				  </a:t>
            </a:r>
            <a:r>
              <a:rPr lang="en-US" i="1" dirty="0">
                <a:solidFill>
                  <a:schemeClr val="tx2">
                    <a:lumMod val="50000"/>
                    <a:lumOff val="50000"/>
                  </a:schemeClr>
                </a:solidFill>
              </a:rPr>
              <a:t>desks</a:t>
            </a:r>
          </a:p>
          <a:p>
            <a:pPr marL="0" indent="0">
              <a:buNone/>
            </a:pPr>
            <a:r>
              <a:rPr lang="en-US" i="1" dirty="0"/>
              <a:t>				  </a:t>
            </a:r>
            <a:r>
              <a:rPr lang="en-US" i="1" dirty="0">
                <a:solidFill>
                  <a:schemeClr val="tx2">
                    <a:lumMod val="50000"/>
                    <a:lumOff val="50000"/>
                  </a:schemeClr>
                </a:solidFill>
              </a:rPr>
              <a:t>tables</a:t>
            </a:r>
            <a:r>
              <a:rPr lang="en-US" i="1" dirty="0"/>
              <a:t> …</a:t>
            </a:r>
            <a:endParaRPr lang="en-US" dirty="0"/>
          </a:p>
          <a:p>
            <a:r>
              <a:rPr lang="en-US" dirty="0"/>
              <a:t>Modeling a probability distribution</a:t>
            </a:r>
          </a:p>
        </p:txBody>
      </p:sp>
      <p:sp>
        <p:nvSpPr>
          <p:cNvPr id="4" name="Slide Number Placeholder 3">
            <a:extLst>
              <a:ext uri="{FF2B5EF4-FFF2-40B4-BE49-F238E27FC236}">
                <a16:creationId xmlns:a16="http://schemas.microsoft.com/office/drawing/2014/main" id="{4CE2C363-52E1-3A12-4EFA-E275525B30D8}"/>
              </a:ext>
            </a:extLst>
          </p:cNvPr>
          <p:cNvSpPr>
            <a:spLocks noGrp="1"/>
          </p:cNvSpPr>
          <p:nvPr>
            <p:ph type="sldNum" sz="quarter" idx="12"/>
          </p:nvPr>
        </p:nvSpPr>
        <p:spPr/>
        <p:txBody>
          <a:bodyPr/>
          <a:lstStyle/>
          <a:p>
            <a:fld id="{CEEBB499-94B2-CA46-AD5E-BA0E836E9A31}" type="slidenum">
              <a:rPr lang="en-US" smtClean="0"/>
              <a:t>6</a:t>
            </a:fld>
            <a:endParaRPr lang="en-US"/>
          </a:p>
        </p:txBody>
      </p:sp>
      <p:sp>
        <p:nvSpPr>
          <p:cNvPr id="7" name="TextBox 6">
            <a:extLst>
              <a:ext uri="{FF2B5EF4-FFF2-40B4-BE49-F238E27FC236}">
                <a16:creationId xmlns:a16="http://schemas.microsoft.com/office/drawing/2014/main" id="{BAE2D20A-707B-D5E8-40CF-BDE23673D937}"/>
              </a:ext>
            </a:extLst>
          </p:cNvPr>
          <p:cNvSpPr txBox="1"/>
          <p:nvPr/>
        </p:nvSpPr>
        <p:spPr>
          <a:xfrm>
            <a:off x="9090079" y="4543349"/>
            <a:ext cx="2969885"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Where         is a word in a fixed vocabulary.</a:t>
            </a:r>
          </a:p>
        </p:txBody>
      </p:sp>
      <p:pic>
        <p:nvPicPr>
          <p:cNvPr id="8" name="Picture 7">
            <a:extLst>
              <a:ext uri="{FF2B5EF4-FFF2-40B4-BE49-F238E27FC236}">
                <a16:creationId xmlns:a16="http://schemas.microsoft.com/office/drawing/2014/main" id="{046CE574-FB3C-4714-7C88-053100FD0C6E}"/>
              </a:ext>
            </a:extLst>
          </p:cNvPr>
          <p:cNvPicPr>
            <a:picLocks noChangeAspect="1"/>
          </p:cNvPicPr>
          <p:nvPr/>
        </p:nvPicPr>
        <p:blipFill>
          <a:blip r:embed="rId4"/>
          <a:stretch>
            <a:fillRect/>
          </a:stretch>
        </p:blipFill>
        <p:spPr>
          <a:xfrm>
            <a:off x="9933915" y="4673390"/>
            <a:ext cx="277234" cy="179387"/>
          </a:xfrm>
          <a:prstGeom prst="rect">
            <a:avLst/>
          </a:prstGeom>
        </p:spPr>
      </p:pic>
      <p:pic>
        <p:nvPicPr>
          <p:cNvPr id="5" name="Picture 4">
            <a:extLst>
              <a:ext uri="{FF2B5EF4-FFF2-40B4-BE49-F238E27FC236}">
                <a16:creationId xmlns:a16="http://schemas.microsoft.com/office/drawing/2014/main" id="{F776D7F1-4AB6-0DDB-C4CB-80562CB9C927}"/>
              </a:ext>
            </a:extLst>
          </p:cNvPr>
          <p:cNvPicPr>
            <a:picLocks noChangeAspect="1"/>
          </p:cNvPicPr>
          <p:nvPr/>
        </p:nvPicPr>
        <p:blipFill>
          <a:blip r:embed="rId5"/>
          <a:stretch>
            <a:fillRect/>
          </a:stretch>
        </p:blipFill>
        <p:spPr>
          <a:xfrm>
            <a:off x="6633661" y="3149600"/>
            <a:ext cx="431800" cy="279400"/>
          </a:xfrm>
          <a:prstGeom prst="rect">
            <a:avLst/>
          </a:prstGeom>
        </p:spPr>
      </p:pic>
      <p:pic>
        <p:nvPicPr>
          <p:cNvPr id="9" name="Picture 8">
            <a:extLst>
              <a:ext uri="{FF2B5EF4-FFF2-40B4-BE49-F238E27FC236}">
                <a16:creationId xmlns:a16="http://schemas.microsoft.com/office/drawing/2014/main" id="{F3E98882-A6D7-9DE5-A3C1-212C501D6FF3}"/>
              </a:ext>
            </a:extLst>
          </p:cNvPr>
          <p:cNvPicPr>
            <a:picLocks noChangeAspect="1"/>
          </p:cNvPicPr>
          <p:nvPr/>
        </p:nvPicPr>
        <p:blipFill>
          <a:blip r:embed="rId6"/>
          <a:stretch>
            <a:fillRect/>
          </a:stretch>
        </p:blipFill>
        <p:spPr>
          <a:xfrm>
            <a:off x="475512" y="3276600"/>
            <a:ext cx="2692400" cy="304800"/>
          </a:xfrm>
          <a:prstGeom prst="rect">
            <a:avLst/>
          </a:prstGeom>
        </p:spPr>
      </p:pic>
      <p:cxnSp>
        <p:nvCxnSpPr>
          <p:cNvPr id="11" name="Straight Arrow Connector 10">
            <a:extLst>
              <a:ext uri="{FF2B5EF4-FFF2-40B4-BE49-F238E27FC236}">
                <a16:creationId xmlns:a16="http://schemas.microsoft.com/office/drawing/2014/main" id="{05CE66F1-C953-D477-43B1-02FAC72CFC9E}"/>
              </a:ext>
            </a:extLst>
          </p:cNvPr>
          <p:cNvCxnSpPr/>
          <p:nvPr/>
        </p:nvCxnSpPr>
        <p:spPr>
          <a:xfrm flipV="1">
            <a:off x="1977656" y="2806995"/>
            <a:ext cx="999460" cy="482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BA9369-3BAD-0B6F-0DE4-0E72FF638836}"/>
              </a:ext>
            </a:extLst>
          </p:cNvPr>
          <p:cNvCxnSpPr>
            <a:cxnSpLocks/>
          </p:cNvCxnSpPr>
          <p:nvPr/>
        </p:nvCxnSpPr>
        <p:spPr>
          <a:xfrm flipH="1" flipV="1">
            <a:off x="5558340" y="2806995"/>
            <a:ext cx="884525" cy="482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227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A2DB-FB6E-1F15-9007-27E7561A53FD}"/>
              </a:ext>
            </a:extLst>
          </p:cNvPr>
          <p:cNvSpPr>
            <a:spLocks noGrp="1"/>
          </p:cNvSpPr>
          <p:nvPr>
            <p:ph type="title"/>
          </p:nvPr>
        </p:nvSpPr>
        <p:spPr/>
        <p:txBody>
          <a:bodyPr/>
          <a:lstStyle/>
          <a:p>
            <a:r>
              <a:rPr lang="en-US" dirty="0"/>
              <a:t>What is language modeling?</a:t>
            </a:r>
          </a:p>
        </p:txBody>
      </p:sp>
      <p:sp>
        <p:nvSpPr>
          <p:cNvPr id="3" name="Content Placeholder 2">
            <a:extLst>
              <a:ext uri="{FF2B5EF4-FFF2-40B4-BE49-F238E27FC236}">
                <a16:creationId xmlns:a16="http://schemas.microsoft.com/office/drawing/2014/main" id="{5BDA413A-31BE-E33D-FC77-E725E0422E1A}"/>
              </a:ext>
            </a:extLst>
          </p:cNvPr>
          <p:cNvSpPr>
            <a:spLocks noGrp="1"/>
          </p:cNvSpPr>
          <p:nvPr>
            <p:ph idx="1"/>
          </p:nvPr>
        </p:nvSpPr>
        <p:spPr/>
        <p:txBody>
          <a:bodyPr/>
          <a:lstStyle/>
          <a:p>
            <a:r>
              <a:rPr lang="en-US" dirty="0"/>
              <a:t>Assigning probabilities to sequences</a:t>
            </a:r>
          </a:p>
          <a:p>
            <a:endParaRPr lang="en-US" dirty="0"/>
          </a:p>
          <a:p>
            <a:endParaRPr lang="en-US" dirty="0"/>
          </a:p>
          <a:p>
            <a:endParaRPr lang="en-US" dirty="0"/>
          </a:p>
          <a:p>
            <a:endParaRPr lang="en-US" dirty="0"/>
          </a:p>
          <a:p>
            <a:r>
              <a:rPr lang="en-US" dirty="0"/>
              <a:t>This can tell you useful information:</a:t>
            </a:r>
          </a:p>
          <a:p>
            <a:pPr lvl="1"/>
            <a:r>
              <a:rPr lang="en-US" dirty="0"/>
              <a:t>What’s the probability of “</a:t>
            </a:r>
            <a:r>
              <a:rPr lang="en-US" i="1" dirty="0"/>
              <a:t>The students sat at desks” </a:t>
            </a:r>
            <a:r>
              <a:rPr lang="en-US" dirty="0"/>
              <a:t>vs. </a:t>
            </a:r>
            <a:r>
              <a:rPr lang="en-US" i="1" dirty="0"/>
              <a:t>“The students ate at desks” </a:t>
            </a:r>
            <a:r>
              <a:rPr lang="en-US" dirty="0"/>
              <a:t>vs. </a:t>
            </a:r>
            <a:r>
              <a:rPr lang="en-US" i="1" dirty="0"/>
              <a:t>“The students sat at bananas”? </a:t>
            </a:r>
            <a:endParaRPr lang="en-US" dirty="0"/>
          </a:p>
        </p:txBody>
      </p:sp>
      <p:sp>
        <p:nvSpPr>
          <p:cNvPr id="4" name="Slide Number Placeholder 3">
            <a:extLst>
              <a:ext uri="{FF2B5EF4-FFF2-40B4-BE49-F238E27FC236}">
                <a16:creationId xmlns:a16="http://schemas.microsoft.com/office/drawing/2014/main" id="{F03C212D-64FF-46BD-4864-DDD7658944BA}"/>
              </a:ext>
            </a:extLst>
          </p:cNvPr>
          <p:cNvSpPr>
            <a:spLocks noGrp="1"/>
          </p:cNvSpPr>
          <p:nvPr>
            <p:ph type="sldNum" sz="quarter" idx="12"/>
          </p:nvPr>
        </p:nvSpPr>
        <p:spPr/>
        <p:txBody>
          <a:bodyPr/>
          <a:lstStyle/>
          <a:p>
            <a:fld id="{CEEBB499-94B2-CA46-AD5E-BA0E836E9A31}" type="slidenum">
              <a:rPr lang="en-US" smtClean="0"/>
              <a:t>7</a:t>
            </a:fld>
            <a:endParaRPr lang="en-US"/>
          </a:p>
        </p:txBody>
      </p:sp>
      <p:pic>
        <p:nvPicPr>
          <p:cNvPr id="5" name="Picture 4">
            <a:extLst>
              <a:ext uri="{FF2B5EF4-FFF2-40B4-BE49-F238E27FC236}">
                <a16:creationId xmlns:a16="http://schemas.microsoft.com/office/drawing/2014/main" id="{C53627C7-9426-4941-2E54-DA89B5AFBCB3}"/>
              </a:ext>
            </a:extLst>
          </p:cNvPr>
          <p:cNvPicPr>
            <a:picLocks noChangeAspect="1"/>
          </p:cNvPicPr>
          <p:nvPr/>
        </p:nvPicPr>
        <p:blipFill>
          <a:blip r:embed="rId3"/>
          <a:stretch>
            <a:fillRect/>
          </a:stretch>
        </p:blipFill>
        <p:spPr>
          <a:xfrm>
            <a:off x="838200" y="2766218"/>
            <a:ext cx="11124975" cy="1325563"/>
          </a:xfrm>
          <a:prstGeom prst="rect">
            <a:avLst/>
          </a:prstGeom>
        </p:spPr>
      </p:pic>
      <p:sp>
        <p:nvSpPr>
          <p:cNvPr id="6" name="Rectangle 5">
            <a:extLst>
              <a:ext uri="{FF2B5EF4-FFF2-40B4-BE49-F238E27FC236}">
                <a16:creationId xmlns:a16="http://schemas.microsoft.com/office/drawing/2014/main" id="{D3B815DD-43F6-5685-A308-BCA2AFF1BFA9}"/>
              </a:ext>
            </a:extLst>
          </p:cNvPr>
          <p:cNvSpPr/>
          <p:nvPr/>
        </p:nvSpPr>
        <p:spPr>
          <a:xfrm>
            <a:off x="3117954" y="2638269"/>
            <a:ext cx="8942010" cy="509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0BBAD-48F5-BA3A-1C94-67DCF992D3FA}"/>
              </a:ext>
            </a:extLst>
          </p:cNvPr>
          <p:cNvSpPr/>
          <p:nvPr/>
        </p:nvSpPr>
        <p:spPr>
          <a:xfrm>
            <a:off x="3117954" y="3200402"/>
            <a:ext cx="2218544" cy="1019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3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07451-9ACD-9CAD-46AE-1EC65141D250}"/>
              </a:ext>
            </a:extLst>
          </p:cNvPr>
          <p:cNvSpPr>
            <a:spLocks noGrp="1"/>
          </p:cNvSpPr>
          <p:nvPr>
            <p:ph type="title"/>
          </p:nvPr>
        </p:nvSpPr>
        <p:spPr/>
        <p:txBody>
          <a:bodyPr/>
          <a:lstStyle/>
          <a:p>
            <a:r>
              <a:rPr lang="en-US" dirty="0"/>
              <a:t>Why do language modeling?</a:t>
            </a:r>
          </a:p>
        </p:txBody>
      </p:sp>
      <p:sp>
        <p:nvSpPr>
          <p:cNvPr id="3" name="Content Placeholder 2">
            <a:extLst>
              <a:ext uri="{FF2B5EF4-FFF2-40B4-BE49-F238E27FC236}">
                <a16:creationId xmlns:a16="http://schemas.microsoft.com/office/drawing/2014/main" id="{636F1002-730F-BF34-D839-1B55AB832C41}"/>
              </a:ext>
            </a:extLst>
          </p:cNvPr>
          <p:cNvSpPr>
            <a:spLocks noGrp="1"/>
          </p:cNvSpPr>
          <p:nvPr>
            <p:ph idx="1"/>
          </p:nvPr>
        </p:nvSpPr>
        <p:spPr/>
        <p:txBody>
          <a:bodyPr/>
          <a:lstStyle/>
          <a:p>
            <a:r>
              <a:rPr lang="en-US" dirty="0"/>
              <a:t>Practical applications</a:t>
            </a:r>
          </a:p>
          <a:p>
            <a:endParaRPr lang="en-US" dirty="0"/>
          </a:p>
          <a:p>
            <a:endParaRPr lang="en-US" dirty="0"/>
          </a:p>
          <a:p>
            <a:endParaRPr lang="en-US" dirty="0"/>
          </a:p>
          <a:p>
            <a:endParaRPr lang="en-US" dirty="0"/>
          </a:p>
          <a:p>
            <a:r>
              <a:rPr lang="en-US" dirty="0"/>
              <a:t>Large language models</a:t>
            </a:r>
          </a:p>
        </p:txBody>
      </p:sp>
      <p:sp>
        <p:nvSpPr>
          <p:cNvPr id="4" name="Slide Number Placeholder 3">
            <a:extLst>
              <a:ext uri="{FF2B5EF4-FFF2-40B4-BE49-F238E27FC236}">
                <a16:creationId xmlns:a16="http://schemas.microsoft.com/office/drawing/2014/main" id="{44408427-63DD-FBA7-8D51-F010A21F1749}"/>
              </a:ext>
            </a:extLst>
          </p:cNvPr>
          <p:cNvSpPr>
            <a:spLocks noGrp="1"/>
          </p:cNvSpPr>
          <p:nvPr>
            <p:ph type="sldNum" sz="quarter" idx="12"/>
          </p:nvPr>
        </p:nvSpPr>
        <p:spPr/>
        <p:txBody>
          <a:bodyPr/>
          <a:lstStyle/>
          <a:p>
            <a:fld id="{CEEBB499-94B2-CA46-AD5E-BA0E836E9A31}" type="slidenum">
              <a:rPr lang="en-US" smtClean="0"/>
              <a:t>8</a:t>
            </a:fld>
            <a:endParaRPr lang="en-US"/>
          </a:p>
        </p:txBody>
      </p:sp>
      <p:pic>
        <p:nvPicPr>
          <p:cNvPr id="5" name="Picture 4">
            <a:extLst>
              <a:ext uri="{FF2B5EF4-FFF2-40B4-BE49-F238E27FC236}">
                <a16:creationId xmlns:a16="http://schemas.microsoft.com/office/drawing/2014/main" id="{809D4CD2-F7A8-199B-9A42-0B907F21FD47}"/>
              </a:ext>
            </a:extLst>
          </p:cNvPr>
          <p:cNvPicPr>
            <a:picLocks noChangeAspect="1"/>
          </p:cNvPicPr>
          <p:nvPr/>
        </p:nvPicPr>
        <p:blipFill>
          <a:blip r:embed="rId3"/>
          <a:stretch>
            <a:fillRect/>
          </a:stretch>
        </p:blipFill>
        <p:spPr>
          <a:xfrm>
            <a:off x="3160485" y="2432957"/>
            <a:ext cx="2085054" cy="1677817"/>
          </a:xfrm>
          <a:prstGeom prst="rect">
            <a:avLst/>
          </a:prstGeom>
        </p:spPr>
      </p:pic>
      <p:pic>
        <p:nvPicPr>
          <p:cNvPr id="6" name="Picture 5">
            <a:extLst>
              <a:ext uri="{FF2B5EF4-FFF2-40B4-BE49-F238E27FC236}">
                <a16:creationId xmlns:a16="http://schemas.microsoft.com/office/drawing/2014/main" id="{0F69885A-E004-D8C6-FA21-A573A68CBDAB}"/>
              </a:ext>
            </a:extLst>
          </p:cNvPr>
          <p:cNvPicPr>
            <a:picLocks noChangeAspect="1"/>
          </p:cNvPicPr>
          <p:nvPr/>
        </p:nvPicPr>
        <p:blipFill>
          <a:blip r:embed="rId4"/>
          <a:stretch>
            <a:fillRect/>
          </a:stretch>
        </p:blipFill>
        <p:spPr>
          <a:xfrm>
            <a:off x="5570294" y="2094355"/>
            <a:ext cx="4782020" cy="2016419"/>
          </a:xfrm>
          <a:prstGeom prst="rect">
            <a:avLst/>
          </a:prstGeom>
        </p:spPr>
      </p:pic>
      <p:pic>
        <p:nvPicPr>
          <p:cNvPr id="7" name="Picture 6">
            <a:extLst>
              <a:ext uri="{FF2B5EF4-FFF2-40B4-BE49-F238E27FC236}">
                <a16:creationId xmlns:a16="http://schemas.microsoft.com/office/drawing/2014/main" id="{9D8AB9AA-9398-CDC3-AE27-F35CB73260E4}"/>
              </a:ext>
            </a:extLst>
          </p:cNvPr>
          <p:cNvPicPr>
            <a:picLocks noChangeAspect="1"/>
          </p:cNvPicPr>
          <p:nvPr/>
        </p:nvPicPr>
        <p:blipFill>
          <a:blip r:embed="rId5"/>
          <a:stretch>
            <a:fillRect/>
          </a:stretch>
        </p:blipFill>
        <p:spPr>
          <a:xfrm>
            <a:off x="1387929" y="5193951"/>
            <a:ext cx="2637971" cy="715137"/>
          </a:xfrm>
          <a:prstGeom prst="rect">
            <a:avLst/>
          </a:prstGeom>
        </p:spPr>
      </p:pic>
      <p:pic>
        <p:nvPicPr>
          <p:cNvPr id="8" name="Picture 7">
            <a:extLst>
              <a:ext uri="{FF2B5EF4-FFF2-40B4-BE49-F238E27FC236}">
                <a16:creationId xmlns:a16="http://schemas.microsoft.com/office/drawing/2014/main" id="{88E44B2F-8899-698C-AD4B-9A1B9A615108}"/>
              </a:ext>
            </a:extLst>
          </p:cNvPr>
          <p:cNvPicPr>
            <a:picLocks noChangeAspect="1"/>
          </p:cNvPicPr>
          <p:nvPr/>
        </p:nvPicPr>
        <p:blipFill>
          <a:blip r:embed="rId6"/>
          <a:stretch>
            <a:fillRect/>
          </a:stretch>
        </p:blipFill>
        <p:spPr>
          <a:xfrm>
            <a:off x="5055343" y="5146091"/>
            <a:ext cx="779706" cy="779706"/>
          </a:xfrm>
          <a:prstGeom prst="rect">
            <a:avLst/>
          </a:prstGeom>
        </p:spPr>
      </p:pic>
      <p:pic>
        <p:nvPicPr>
          <p:cNvPr id="9" name="Picture 8">
            <a:extLst>
              <a:ext uri="{FF2B5EF4-FFF2-40B4-BE49-F238E27FC236}">
                <a16:creationId xmlns:a16="http://schemas.microsoft.com/office/drawing/2014/main" id="{36D82343-DF19-16DE-480A-F5BD8846F01E}"/>
              </a:ext>
            </a:extLst>
          </p:cNvPr>
          <p:cNvPicPr>
            <a:picLocks noChangeAspect="1"/>
          </p:cNvPicPr>
          <p:nvPr/>
        </p:nvPicPr>
        <p:blipFill>
          <a:blip r:embed="rId7"/>
          <a:stretch>
            <a:fillRect/>
          </a:stretch>
        </p:blipFill>
        <p:spPr>
          <a:xfrm>
            <a:off x="6985962" y="5146091"/>
            <a:ext cx="1036929" cy="779706"/>
          </a:xfrm>
          <a:prstGeom prst="rect">
            <a:avLst/>
          </a:prstGeom>
        </p:spPr>
      </p:pic>
      <p:pic>
        <p:nvPicPr>
          <p:cNvPr id="11" name="Picture 10">
            <a:extLst>
              <a:ext uri="{FF2B5EF4-FFF2-40B4-BE49-F238E27FC236}">
                <a16:creationId xmlns:a16="http://schemas.microsoft.com/office/drawing/2014/main" id="{D9187EDF-E47B-3402-1033-F23B384CD61C}"/>
              </a:ext>
            </a:extLst>
          </p:cNvPr>
          <p:cNvPicPr>
            <a:picLocks noChangeAspect="1"/>
          </p:cNvPicPr>
          <p:nvPr/>
        </p:nvPicPr>
        <p:blipFill>
          <a:blip r:embed="rId8"/>
          <a:stretch>
            <a:fillRect/>
          </a:stretch>
        </p:blipFill>
        <p:spPr>
          <a:xfrm>
            <a:off x="8863837" y="4769706"/>
            <a:ext cx="1488477" cy="1488477"/>
          </a:xfrm>
          <a:prstGeom prst="rect">
            <a:avLst/>
          </a:prstGeom>
        </p:spPr>
      </p:pic>
    </p:spTree>
    <p:extLst>
      <p:ext uri="{BB962C8B-B14F-4D97-AF65-F5344CB8AC3E}">
        <p14:creationId xmlns:p14="http://schemas.microsoft.com/office/powerpoint/2010/main" val="411054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E7E0-36AC-85AC-C4BB-635B975C7D99}"/>
              </a:ext>
            </a:extLst>
          </p:cNvPr>
          <p:cNvSpPr>
            <a:spLocks noGrp="1"/>
          </p:cNvSpPr>
          <p:nvPr>
            <p:ph type="title"/>
          </p:nvPr>
        </p:nvSpPr>
        <p:spPr/>
        <p:txBody>
          <a:bodyPr/>
          <a:lstStyle/>
          <a:p>
            <a:r>
              <a:rPr lang="en-US" dirty="0"/>
              <a:t>How to learn a language model?</a:t>
            </a:r>
          </a:p>
        </p:txBody>
      </p:sp>
      <p:sp>
        <p:nvSpPr>
          <p:cNvPr id="3" name="Content Placeholder 2">
            <a:extLst>
              <a:ext uri="{FF2B5EF4-FFF2-40B4-BE49-F238E27FC236}">
                <a16:creationId xmlns:a16="http://schemas.microsoft.com/office/drawing/2014/main" id="{E4617D97-0B7D-A695-D22B-A73852A15D17}"/>
              </a:ext>
            </a:extLst>
          </p:cNvPr>
          <p:cNvSpPr>
            <a:spLocks noGrp="1"/>
          </p:cNvSpPr>
          <p:nvPr>
            <p:ph idx="1"/>
          </p:nvPr>
        </p:nvSpPr>
        <p:spPr/>
        <p:txBody>
          <a:bodyPr/>
          <a:lstStyle/>
          <a:p>
            <a:r>
              <a:rPr lang="en-US" dirty="0"/>
              <a:t>Q: How do you learn a language model from data?</a:t>
            </a:r>
          </a:p>
          <a:p>
            <a:r>
              <a:rPr lang="en-US" dirty="0"/>
              <a:t>One approach: n-gram language model</a:t>
            </a:r>
          </a:p>
          <a:p>
            <a:r>
              <a:rPr lang="en-US" dirty="0"/>
              <a:t>N-gram = </a:t>
            </a:r>
            <a:r>
              <a:rPr lang="en-US" i="1" dirty="0"/>
              <a:t>n </a:t>
            </a:r>
            <a:r>
              <a:rPr lang="en-US" dirty="0"/>
              <a:t>consecutive tokens</a:t>
            </a:r>
          </a:p>
          <a:p>
            <a:pPr marL="457200" lvl="1" indent="0">
              <a:buNone/>
            </a:pPr>
            <a:r>
              <a:rPr lang="en-US" i="1" dirty="0"/>
              <a:t>The students sat at desks</a:t>
            </a:r>
          </a:p>
          <a:p>
            <a:pPr lvl="1"/>
            <a:r>
              <a:rPr lang="en-US" dirty="0"/>
              <a:t>Unigram: </a:t>
            </a:r>
            <a:r>
              <a:rPr lang="en-US" i="1" dirty="0"/>
              <a:t>The, students, sat, at, desks</a:t>
            </a:r>
          </a:p>
          <a:p>
            <a:pPr lvl="1"/>
            <a:r>
              <a:rPr lang="en-US" dirty="0"/>
              <a:t>Bigram: </a:t>
            </a:r>
            <a:r>
              <a:rPr lang="en-US" i="1" dirty="0"/>
              <a:t>The students, students sat, sat at, at desks</a:t>
            </a:r>
          </a:p>
          <a:p>
            <a:pPr lvl="1"/>
            <a:r>
              <a:rPr lang="en-US" dirty="0"/>
              <a:t>Trigram: </a:t>
            </a:r>
            <a:r>
              <a:rPr lang="en-US" i="1" dirty="0"/>
              <a:t>The students sat, students sat at, sat at desks</a:t>
            </a:r>
          </a:p>
          <a:p>
            <a:pPr lvl="1"/>
            <a:r>
              <a:rPr lang="en-US" dirty="0"/>
              <a:t>Four-gram</a:t>
            </a:r>
            <a:r>
              <a:rPr lang="en-US" i="1" dirty="0"/>
              <a:t>…</a:t>
            </a:r>
          </a:p>
          <a:p>
            <a:r>
              <a:rPr lang="en-US" dirty="0"/>
              <a:t>General idea: estimate probability via count</a:t>
            </a:r>
          </a:p>
        </p:txBody>
      </p:sp>
      <p:sp>
        <p:nvSpPr>
          <p:cNvPr id="4" name="Slide Number Placeholder 3">
            <a:extLst>
              <a:ext uri="{FF2B5EF4-FFF2-40B4-BE49-F238E27FC236}">
                <a16:creationId xmlns:a16="http://schemas.microsoft.com/office/drawing/2014/main" id="{E8068E44-1531-02C4-DCC5-F94D196239A9}"/>
              </a:ext>
            </a:extLst>
          </p:cNvPr>
          <p:cNvSpPr>
            <a:spLocks noGrp="1"/>
          </p:cNvSpPr>
          <p:nvPr>
            <p:ph type="sldNum" sz="quarter" idx="12"/>
          </p:nvPr>
        </p:nvSpPr>
        <p:spPr/>
        <p:txBody>
          <a:bodyPr/>
          <a:lstStyle/>
          <a:p>
            <a:fld id="{CEEBB499-94B2-CA46-AD5E-BA0E836E9A31}" type="slidenum">
              <a:rPr lang="en-US" smtClean="0"/>
              <a:t>9</a:t>
            </a:fld>
            <a:endParaRPr lang="en-US"/>
          </a:p>
        </p:txBody>
      </p:sp>
    </p:spTree>
    <p:extLst>
      <p:ext uri="{BB962C8B-B14F-4D97-AF65-F5344CB8AC3E}">
        <p14:creationId xmlns:p14="http://schemas.microsoft.com/office/powerpoint/2010/main" val="61228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1494</TotalTime>
  <Words>5296</Words>
  <Application>Microsoft Macintosh PowerPoint</Application>
  <PresentationFormat>Widescreen</PresentationFormat>
  <Paragraphs>592</Paragraphs>
  <Slides>56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Aptos Display</vt:lpstr>
      <vt:lpstr>Arial</vt:lpstr>
      <vt:lpstr>Calibri</vt:lpstr>
      <vt:lpstr>Consolas</vt:lpstr>
      <vt:lpstr>Wingdings</vt:lpstr>
      <vt:lpstr>Office Theme</vt:lpstr>
      <vt:lpstr>Administrative points</vt:lpstr>
      <vt:lpstr>CS 395T: LLM Crash Course</vt:lpstr>
      <vt:lpstr>Today: LLM Crash course</vt:lpstr>
      <vt:lpstr>Resources</vt:lpstr>
      <vt:lpstr>Assumed background</vt:lpstr>
      <vt:lpstr>What is language modeling?</vt:lpstr>
      <vt:lpstr>What is language modeling?</vt:lpstr>
      <vt:lpstr>Why do language modeling?</vt:lpstr>
      <vt:lpstr>How to learn a language model?</vt:lpstr>
      <vt:lpstr>Estimating probabilities</vt:lpstr>
      <vt:lpstr>Estimating probabilities</vt:lpstr>
      <vt:lpstr>What’s wrong with n-grams?</vt:lpstr>
      <vt:lpstr>Neural LM</vt:lpstr>
      <vt:lpstr>Basic neural LM still has a fixed window!</vt:lpstr>
      <vt:lpstr>Recurrent neural LM</vt:lpstr>
      <vt:lpstr>Detour: Contextualized embeddings</vt:lpstr>
      <vt:lpstr>Recurrent neural LM</vt:lpstr>
      <vt:lpstr>Why not RNNs?</vt:lpstr>
      <vt:lpstr>Attention and Self-Attention</vt:lpstr>
      <vt:lpstr>Self-Attention Transformer (Vaswani et al.)</vt:lpstr>
      <vt:lpstr>Self-Attention</vt:lpstr>
      <vt:lpstr>Self-Attention</vt:lpstr>
      <vt:lpstr>Why is this better?</vt:lpstr>
      <vt:lpstr>Multi-head Self-Attention</vt:lpstr>
      <vt:lpstr>Multi-head Self-attention</vt:lpstr>
      <vt:lpstr>Full Transformer stack</vt:lpstr>
      <vt:lpstr>BERT (Devlin et al., 2018)</vt:lpstr>
      <vt:lpstr>Masked language modeling (MLM)</vt:lpstr>
      <vt:lpstr>Special tokens</vt:lpstr>
      <vt:lpstr>A few things BERT can do:</vt:lpstr>
      <vt:lpstr>Question: What is missing here? </vt:lpstr>
      <vt:lpstr>Results</vt:lpstr>
      <vt:lpstr>GPT-3 and Prompting/Few-shot Learning</vt:lpstr>
      <vt:lpstr>Zero-shot Prompting</vt:lpstr>
      <vt:lpstr>Few-shot prompting</vt:lpstr>
      <vt:lpstr>Few-shot prompting</vt:lpstr>
      <vt:lpstr>Chain-of-Thought </vt:lpstr>
      <vt:lpstr>Putting things together</vt:lpstr>
      <vt:lpstr>About the paper</vt:lpstr>
      <vt:lpstr>Background</vt:lpstr>
      <vt:lpstr>Background</vt:lpstr>
      <vt:lpstr>ReACT: Combining these two directions</vt:lpstr>
      <vt:lpstr>Problem with CoT and action only</vt:lpstr>
      <vt:lpstr>ReACT approach</vt:lpstr>
      <vt:lpstr>ReACT is using ICL</vt:lpstr>
      <vt:lpstr>Datasets</vt:lpstr>
      <vt:lpstr>Datatsets</vt:lpstr>
      <vt:lpstr>QA Baselines</vt:lpstr>
      <vt:lpstr>QA Results</vt:lpstr>
      <vt:lpstr>Where is performance/error coming from?</vt:lpstr>
      <vt:lpstr>Decision-making Baselines</vt:lpstr>
      <vt:lpstr>Decision-Making results</vt:lpstr>
      <vt:lpstr>Decision-Making results</vt:lpstr>
      <vt:lpstr>Decision-Making results</vt:lpstr>
      <vt:lpstr>Takeaways</vt:lpstr>
      <vt:lpstr>Next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Stengel-Eskin, Elias Leo</dc:creator>
  <cp:lastModifiedBy>Stengel-Eskin, Elias Leo</cp:lastModifiedBy>
  <cp:revision>31</cp:revision>
  <dcterms:created xsi:type="dcterms:W3CDTF">2025-08-26T03:18:21Z</dcterms:created>
  <dcterms:modified xsi:type="dcterms:W3CDTF">2025-08-28T02:02:47Z</dcterms:modified>
</cp:coreProperties>
</file>